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sdx" ContentType="application/vnd.ms-visio.drawing"/>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sldIdLst>
    <p:sldId id="256" r:id="rId3"/>
    <p:sldId id="257" r:id="rId4"/>
    <p:sldId id="258" r:id="rId5"/>
    <p:sldId id="259" r:id="rId6"/>
    <p:sldId id="264" r:id="rId7"/>
    <p:sldId id="274" r:id="rId8"/>
    <p:sldId id="269" r:id="rId9"/>
    <p:sldId id="280" r:id="rId10"/>
    <p:sldId id="260" r:id="rId11"/>
    <p:sldId id="281" r:id="rId12"/>
    <p:sldId id="272" r:id="rId13"/>
    <p:sldId id="283" r:id="rId14"/>
    <p:sldId id="261" r:id="rId15"/>
    <p:sldId id="275" r:id="rId16"/>
    <p:sldId id="284" r:id="rId17"/>
    <p:sldId id="266" r:id="rId18"/>
    <p:sldId id="262" r:id="rId19"/>
    <p:sldId id="273" r:id="rId20"/>
    <p:sldId id="263" r:id="rId21"/>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12" autoAdjust="0"/>
    <p:restoredTop sz="93692"/>
  </p:normalViewPr>
  <p:slideViewPr>
    <p:cSldViewPr snapToGrid="0" snapToObjects="1">
      <p:cViewPr varScale="1">
        <p:scale>
          <a:sx n="65" d="100"/>
          <a:sy n="65" d="100"/>
        </p:scale>
        <p:origin x="788" y="60"/>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media/hdphoto1.wdp>
</file>

<file path=ppt/media/hdphoto2.wdp>
</file>

<file path=ppt/media/image1.png>
</file>

<file path=ppt/media/image10.png>
</file>

<file path=ppt/media/image11.png>
</file>

<file path=ppt/media/image13.png>
</file>

<file path=ppt/media/image14.png>
</file>

<file path=ppt/media/image15.png>
</file>

<file path=ppt/media/image2.png>
</file>

<file path=ppt/media/image3.png>
</file>

<file path=ppt/media/image4.jpe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officeplus.cn/Template/Home.shtml" TargetMode="Externa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L 形 1"/>
          <p:cNvSpPr/>
          <p:nvPr userDrawn="1"/>
        </p:nvSpPr>
        <p:spPr>
          <a:xfrm>
            <a:off x="2087617" y="3816826"/>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L 形 2"/>
          <p:cNvSpPr/>
          <p:nvPr userDrawn="1"/>
        </p:nvSpPr>
        <p:spPr>
          <a:xfrm flipH="1">
            <a:off x="9664306" y="3816826"/>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L 形 3"/>
          <p:cNvSpPr/>
          <p:nvPr userDrawn="1"/>
        </p:nvSpPr>
        <p:spPr>
          <a:xfrm flipV="1">
            <a:off x="2087617" y="2541881"/>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L 形 4"/>
          <p:cNvSpPr/>
          <p:nvPr userDrawn="1"/>
        </p:nvSpPr>
        <p:spPr>
          <a:xfrm flipH="1" flipV="1">
            <a:off x="9664306" y="2541881"/>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占位符 6"/>
          <p:cNvSpPr>
            <a:spLocks noGrp="1"/>
          </p:cNvSpPr>
          <p:nvPr>
            <p:ph type="body" sz="quarter" idx="10" hasCustomPrompt="1"/>
          </p:nvPr>
        </p:nvSpPr>
        <p:spPr>
          <a:xfrm>
            <a:off x="2531566" y="2985829"/>
            <a:ext cx="7132740" cy="830997"/>
          </a:xfrm>
          <a:prstGeom prst="rect">
            <a:avLst/>
          </a:prstGeom>
        </p:spPr>
        <p:txBody>
          <a:bodyPr wrap="square">
            <a:spAutoFit/>
          </a:bodyPr>
          <a:lstStyle>
            <a:lvl1pPr marL="0" indent="0" algn="ctr">
              <a:lnSpc>
                <a:spcPct val="100000"/>
              </a:lnSpc>
              <a:spcBef>
                <a:spcPts val="0"/>
              </a:spcBef>
              <a:buNone/>
              <a:defRPr sz="4800" b="1">
                <a:solidFill>
                  <a:schemeClr val="tx1"/>
                </a:solidFill>
              </a:defRPr>
            </a:lvl1pPr>
          </a:lstStyle>
          <a:p>
            <a:pPr lvl="0"/>
            <a:r>
              <a:rPr lang="en-US" altLang="zh-CN" dirty="0"/>
              <a:t>BUSINESS REPORT</a:t>
            </a:r>
          </a:p>
        </p:txBody>
      </p:sp>
      <p:sp>
        <p:nvSpPr>
          <p:cNvPr id="9" name="文本占位符 6"/>
          <p:cNvSpPr>
            <a:spLocks noGrp="1"/>
          </p:cNvSpPr>
          <p:nvPr>
            <p:ph type="body" sz="quarter" idx="12" hasCustomPrompt="1"/>
          </p:nvPr>
        </p:nvSpPr>
        <p:spPr>
          <a:xfrm>
            <a:off x="3500437" y="4736839"/>
            <a:ext cx="5191125" cy="400110"/>
          </a:xfrm>
          <a:prstGeom prst="rect">
            <a:avLst/>
          </a:prstGeom>
        </p:spPr>
        <p:txBody>
          <a:bodyPr>
            <a:spAutoFit/>
          </a:bodyPr>
          <a:lstStyle>
            <a:lvl1pPr marL="0" indent="0" algn="ctr">
              <a:lnSpc>
                <a:spcPct val="100000"/>
              </a:lnSpc>
              <a:spcBef>
                <a:spcPts val="0"/>
              </a:spcBef>
              <a:buNone/>
              <a:defRPr sz="2000">
                <a:solidFill>
                  <a:schemeClr val="bg1">
                    <a:lumMod val="50000"/>
                  </a:schemeClr>
                </a:solidFill>
              </a:defRPr>
            </a:lvl1pPr>
          </a:lstStyle>
          <a:p>
            <a:pPr lvl="0"/>
            <a:r>
              <a:rPr lang="en-US" altLang="zh-CN" dirty="0"/>
              <a:t>PLEASE ADD THE TEXT HERE.</a:t>
            </a:r>
            <a:endParaRPr lang="zh-CN" altLang="en-US" dirty="0"/>
          </a:p>
        </p:txBody>
      </p:sp>
    </p:spTree>
    <p:extLst>
      <p:ext uri="{BB962C8B-B14F-4D97-AF65-F5344CB8AC3E}">
        <p14:creationId xmlns:p14="http://schemas.microsoft.com/office/powerpoint/2010/main" val="124480802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_4">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文本占位符 6"/>
          <p:cNvSpPr>
            <a:spLocks noGrp="1"/>
          </p:cNvSpPr>
          <p:nvPr>
            <p:ph type="body" sz="quarter" idx="13" hasCustomPrompt="1"/>
          </p:nvPr>
        </p:nvSpPr>
        <p:spPr>
          <a:xfrm>
            <a:off x="2529630" y="390708"/>
            <a:ext cx="7132740" cy="523220"/>
          </a:xfrm>
          <a:prstGeom prst="rect">
            <a:avLst/>
          </a:prstGeom>
        </p:spPr>
        <p:txBody>
          <a:bodyPr wrap="square">
            <a:spAutoFit/>
          </a:bodyPr>
          <a:lstStyle>
            <a:lvl1pPr marL="0" indent="0" algn="ctr">
              <a:lnSpc>
                <a:spcPct val="100000"/>
              </a:lnSpc>
              <a:spcBef>
                <a:spcPts val="0"/>
              </a:spcBef>
              <a:buNone/>
              <a:defRPr sz="2800" b="1">
                <a:solidFill>
                  <a:schemeClr val="bg1"/>
                </a:solidFill>
              </a:defRPr>
            </a:lvl1pPr>
          </a:lstStyle>
          <a:p>
            <a:pPr lvl="0"/>
            <a:r>
              <a:rPr lang="zh-CN" altLang="en-US" dirty="0"/>
              <a:t>点击此处添加标题</a:t>
            </a:r>
          </a:p>
        </p:txBody>
      </p:sp>
      <p:cxnSp>
        <p:nvCxnSpPr>
          <p:cNvPr id="3" name="直接连接符 2"/>
          <p:cNvCxnSpPr/>
          <p:nvPr userDrawn="1"/>
        </p:nvCxnSpPr>
        <p:spPr>
          <a:xfrm>
            <a:off x="5840730" y="1047239"/>
            <a:ext cx="5105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5" name="矩形 4"/>
          <p:cNvSpPr/>
          <p:nvPr userDrawn="1"/>
        </p:nvSpPr>
        <p:spPr>
          <a:xfrm>
            <a:off x="0" y="6138332"/>
            <a:ext cx="12192000" cy="719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椭圆 6"/>
          <p:cNvSpPr/>
          <p:nvPr userDrawn="1"/>
        </p:nvSpPr>
        <p:spPr>
          <a:xfrm flipV="1">
            <a:off x="5771639" y="5664200"/>
            <a:ext cx="648720" cy="75375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半闭框 7"/>
          <p:cNvSpPr/>
          <p:nvPr userDrawn="1"/>
        </p:nvSpPr>
        <p:spPr>
          <a:xfrm rot="13500000">
            <a:off x="5938942" y="5981272"/>
            <a:ext cx="314118" cy="314118"/>
          </a:xfrm>
          <a:prstGeom prst="halfFrame">
            <a:avLst>
              <a:gd name="adj1" fmla="val 19225"/>
              <a:gd name="adj2" fmla="val 19225"/>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Tree>
    <p:extLst>
      <p:ext uri="{BB962C8B-B14F-4D97-AF65-F5344CB8AC3E}">
        <p14:creationId xmlns:p14="http://schemas.microsoft.com/office/powerpoint/2010/main" val="14754626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0"/>
            <a:ext cx="12191999" cy="68580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文本占位符 6"/>
          <p:cNvSpPr>
            <a:spLocks noGrp="1"/>
          </p:cNvSpPr>
          <p:nvPr>
            <p:ph type="body" sz="quarter" idx="13" hasCustomPrompt="1"/>
          </p:nvPr>
        </p:nvSpPr>
        <p:spPr>
          <a:xfrm>
            <a:off x="2529630" y="390708"/>
            <a:ext cx="7132740" cy="523220"/>
          </a:xfrm>
          <a:prstGeom prst="rect">
            <a:avLst/>
          </a:prstGeom>
        </p:spPr>
        <p:txBody>
          <a:bodyPr wrap="square">
            <a:spAutoFit/>
          </a:bodyPr>
          <a:lstStyle>
            <a:lvl1pPr marL="0" indent="0" algn="ctr">
              <a:lnSpc>
                <a:spcPct val="100000"/>
              </a:lnSpc>
              <a:spcBef>
                <a:spcPts val="0"/>
              </a:spcBef>
              <a:buNone/>
              <a:defRPr sz="2800" b="1">
                <a:solidFill>
                  <a:schemeClr val="bg1"/>
                </a:solidFill>
              </a:defRPr>
            </a:lvl1pPr>
          </a:lstStyle>
          <a:p>
            <a:pPr lvl="0"/>
            <a:r>
              <a:rPr lang="zh-CN" altLang="en-US" dirty="0"/>
              <a:t>点击此处添加标题</a:t>
            </a:r>
          </a:p>
        </p:txBody>
      </p:sp>
      <p:cxnSp>
        <p:nvCxnSpPr>
          <p:cNvPr id="5" name="直接连接符 4"/>
          <p:cNvCxnSpPr/>
          <p:nvPr userDrawn="1"/>
        </p:nvCxnSpPr>
        <p:spPr>
          <a:xfrm>
            <a:off x="5840730" y="1047239"/>
            <a:ext cx="5105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76790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44969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en-US" altLang="zh-CN" sz="1400" b="0" i="0" u="none" strike="noStrike" kern="0" cap="none" spc="0" normalizeH="0" baseline="0" noProof="0" dirty="0">
                <a:ln>
                  <a:noFill/>
                </a:ln>
                <a:solidFill>
                  <a:srgbClr val="FFFFFF"/>
                </a:solidFill>
                <a:effectLst/>
                <a:uLnTx/>
                <a:uFillTx/>
                <a:latin typeface="Segoe UI Light" charset="0"/>
                <a:ea typeface="Segoe UI Light" charset="0"/>
                <a:cs typeface="Segoe UI Light" charset="0"/>
              </a:rPr>
              <a:t>Segoe UI</a:t>
            </a:r>
            <a:endParaRPr kumimoji="0" lang="zh-CN" altLang="en-US" sz="1400" b="0" i="0" u="none" strike="noStrike" kern="0" cap="none" spc="0" normalizeH="0" baseline="0" noProof="0" dirty="0">
              <a:ln>
                <a:noFill/>
              </a:ln>
              <a:solidFill>
                <a:srgbClr val="FFFFFF"/>
              </a:solidFill>
              <a:effectLst/>
              <a:uLnTx/>
              <a:uFillTx/>
              <a:latin typeface="Segoe UI Light" charset="0"/>
              <a:ea typeface="Segoe UI Light" charset="0"/>
              <a:cs typeface="Segoe UI Light" charset="0"/>
            </a:endParaRPr>
          </a:p>
          <a:p>
            <a:pPr marL="0" marR="0" lvl="0" indent="0" defTabSz="91440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9617485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4917054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261245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四项目录">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矩形 3"/>
          <p:cNvSpPr/>
          <p:nvPr userDrawn="1"/>
        </p:nvSpPr>
        <p:spPr>
          <a:xfrm>
            <a:off x="0" y="0"/>
            <a:ext cx="12191999"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0" name="组合 9"/>
          <p:cNvGrpSpPr/>
          <p:nvPr userDrawn="1"/>
        </p:nvGrpSpPr>
        <p:grpSpPr>
          <a:xfrm>
            <a:off x="2197757" y="975392"/>
            <a:ext cx="3341031" cy="716012"/>
            <a:chOff x="2087617" y="2541881"/>
            <a:chExt cx="8020637" cy="1718893"/>
          </a:xfrm>
        </p:grpSpPr>
        <p:sp>
          <p:nvSpPr>
            <p:cNvPr id="6" name="L 形 5"/>
            <p:cNvSpPr/>
            <p:nvPr userDrawn="1"/>
          </p:nvSpPr>
          <p:spPr>
            <a:xfrm>
              <a:off x="2087617" y="3816826"/>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L 形 6"/>
            <p:cNvSpPr/>
            <p:nvPr userDrawn="1"/>
          </p:nvSpPr>
          <p:spPr>
            <a:xfrm flipH="1">
              <a:off x="9664306" y="3816826"/>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L 形 7"/>
            <p:cNvSpPr/>
            <p:nvPr userDrawn="1"/>
          </p:nvSpPr>
          <p:spPr>
            <a:xfrm flipV="1">
              <a:off x="2087617" y="2541881"/>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L 形 8"/>
            <p:cNvSpPr/>
            <p:nvPr userDrawn="1"/>
          </p:nvSpPr>
          <p:spPr>
            <a:xfrm flipH="1" flipV="1">
              <a:off x="9664306" y="2541881"/>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1" name="文本占位符 6"/>
          <p:cNvSpPr>
            <a:spLocks noGrp="1"/>
          </p:cNvSpPr>
          <p:nvPr>
            <p:ph type="body" sz="quarter" idx="13" hasCustomPrompt="1"/>
          </p:nvPr>
        </p:nvSpPr>
        <p:spPr>
          <a:xfrm>
            <a:off x="2135188" y="1011840"/>
            <a:ext cx="3479800" cy="646331"/>
          </a:xfrm>
          <a:prstGeom prst="rect">
            <a:avLst/>
          </a:prstGeom>
        </p:spPr>
        <p:txBody>
          <a:bodyPr wrap="square">
            <a:spAutoFit/>
          </a:bodyPr>
          <a:lstStyle>
            <a:lvl1pPr marL="0" indent="0" algn="ctr">
              <a:lnSpc>
                <a:spcPct val="100000"/>
              </a:lnSpc>
              <a:spcBef>
                <a:spcPts val="0"/>
              </a:spcBef>
              <a:buNone/>
              <a:defRPr sz="3600" b="1">
                <a:solidFill>
                  <a:schemeClr val="bg1"/>
                </a:solidFill>
              </a:defRPr>
            </a:lvl1pPr>
          </a:lstStyle>
          <a:p>
            <a:pPr lvl="0"/>
            <a:r>
              <a:rPr lang="en-US" altLang="zh-CN" dirty="0"/>
              <a:t>CONTENT</a:t>
            </a:r>
          </a:p>
        </p:txBody>
      </p:sp>
      <p:sp>
        <p:nvSpPr>
          <p:cNvPr id="12" name="文本占位符 6"/>
          <p:cNvSpPr>
            <a:spLocks noGrp="1"/>
          </p:cNvSpPr>
          <p:nvPr>
            <p:ph type="body" sz="quarter" idx="14" hasCustomPrompt="1"/>
          </p:nvPr>
        </p:nvSpPr>
        <p:spPr>
          <a:xfrm>
            <a:off x="2197757" y="2194345"/>
            <a:ext cx="3479800" cy="461665"/>
          </a:xfrm>
          <a:prstGeom prst="rect">
            <a:avLst/>
          </a:prstGeom>
        </p:spPr>
        <p:txBody>
          <a:bodyPr wrap="square">
            <a:spAutoFit/>
          </a:bodyPr>
          <a:lstStyle>
            <a:lvl1pPr marL="571500" indent="-571500" algn="l">
              <a:lnSpc>
                <a:spcPct val="100000"/>
              </a:lnSpc>
              <a:spcBef>
                <a:spcPts val="0"/>
              </a:spcBef>
              <a:buFont typeface="Wingdings" panose="05000000000000000000" pitchFamily="2" charset="2"/>
              <a:buChar char="n"/>
              <a:defRPr sz="2400" b="1" baseline="0">
                <a:solidFill>
                  <a:schemeClr val="bg1"/>
                </a:solidFill>
              </a:defRPr>
            </a:lvl1pPr>
          </a:lstStyle>
          <a:p>
            <a:pPr lvl="0"/>
            <a:r>
              <a:rPr lang="en-US" altLang="zh-CN" dirty="0"/>
              <a:t>01 </a:t>
            </a:r>
            <a:r>
              <a:rPr lang="zh-CN" altLang="en-US" dirty="0"/>
              <a:t>工作回顾</a:t>
            </a:r>
            <a:endParaRPr lang="en-US" altLang="zh-CN" dirty="0"/>
          </a:p>
        </p:txBody>
      </p:sp>
      <p:sp>
        <p:nvSpPr>
          <p:cNvPr id="13" name="文本占位符 6"/>
          <p:cNvSpPr>
            <a:spLocks noGrp="1"/>
          </p:cNvSpPr>
          <p:nvPr>
            <p:ph type="body" sz="quarter" idx="15" hasCustomPrompt="1"/>
          </p:nvPr>
        </p:nvSpPr>
        <p:spPr>
          <a:xfrm>
            <a:off x="6492626" y="2194345"/>
            <a:ext cx="3479800" cy="461665"/>
          </a:xfrm>
          <a:prstGeom prst="rect">
            <a:avLst/>
          </a:prstGeom>
        </p:spPr>
        <p:txBody>
          <a:bodyPr wrap="square">
            <a:spAutoFit/>
          </a:bodyPr>
          <a:lstStyle>
            <a:lvl1pPr marL="571500" indent="-571500" algn="l">
              <a:lnSpc>
                <a:spcPct val="100000"/>
              </a:lnSpc>
              <a:spcBef>
                <a:spcPts val="0"/>
              </a:spcBef>
              <a:buFont typeface="Wingdings" panose="05000000000000000000" pitchFamily="2" charset="2"/>
              <a:buChar char="n"/>
              <a:defRPr sz="2400" b="1" baseline="0">
                <a:solidFill>
                  <a:schemeClr val="bg1"/>
                </a:solidFill>
              </a:defRPr>
            </a:lvl1pPr>
          </a:lstStyle>
          <a:p>
            <a:pPr lvl="0"/>
            <a:r>
              <a:rPr lang="en-US" altLang="zh-CN" dirty="0"/>
              <a:t>01 </a:t>
            </a:r>
            <a:r>
              <a:rPr lang="zh-CN" altLang="en-US" dirty="0"/>
              <a:t>工作回顾</a:t>
            </a:r>
            <a:endParaRPr lang="en-US" altLang="zh-CN" dirty="0"/>
          </a:p>
        </p:txBody>
      </p:sp>
      <p:sp>
        <p:nvSpPr>
          <p:cNvPr id="14" name="文本占位符 6"/>
          <p:cNvSpPr>
            <a:spLocks noGrp="1"/>
          </p:cNvSpPr>
          <p:nvPr>
            <p:ph type="body" sz="quarter" idx="16" hasCustomPrompt="1"/>
          </p:nvPr>
        </p:nvSpPr>
        <p:spPr>
          <a:xfrm>
            <a:off x="2197757" y="3148799"/>
            <a:ext cx="3479800" cy="461665"/>
          </a:xfrm>
          <a:prstGeom prst="rect">
            <a:avLst/>
          </a:prstGeom>
        </p:spPr>
        <p:txBody>
          <a:bodyPr wrap="square">
            <a:spAutoFit/>
          </a:bodyPr>
          <a:lstStyle>
            <a:lvl1pPr marL="571500" indent="-571500" algn="l">
              <a:lnSpc>
                <a:spcPct val="100000"/>
              </a:lnSpc>
              <a:spcBef>
                <a:spcPts val="0"/>
              </a:spcBef>
              <a:buFont typeface="Wingdings" panose="05000000000000000000" pitchFamily="2" charset="2"/>
              <a:buChar char="n"/>
              <a:defRPr sz="2400" b="1" baseline="0">
                <a:solidFill>
                  <a:schemeClr val="bg1"/>
                </a:solidFill>
              </a:defRPr>
            </a:lvl1pPr>
          </a:lstStyle>
          <a:p>
            <a:pPr lvl="0"/>
            <a:r>
              <a:rPr lang="en-US" altLang="zh-CN" dirty="0"/>
              <a:t>01 </a:t>
            </a:r>
            <a:r>
              <a:rPr lang="zh-CN" altLang="en-US" dirty="0"/>
              <a:t>工作回顾</a:t>
            </a:r>
            <a:endParaRPr lang="en-US" altLang="zh-CN" dirty="0"/>
          </a:p>
        </p:txBody>
      </p:sp>
      <p:sp>
        <p:nvSpPr>
          <p:cNvPr id="15" name="文本占位符 6"/>
          <p:cNvSpPr>
            <a:spLocks noGrp="1"/>
          </p:cNvSpPr>
          <p:nvPr>
            <p:ph type="body" sz="quarter" idx="17" hasCustomPrompt="1"/>
          </p:nvPr>
        </p:nvSpPr>
        <p:spPr>
          <a:xfrm>
            <a:off x="6492626" y="3148799"/>
            <a:ext cx="3479800" cy="461665"/>
          </a:xfrm>
          <a:prstGeom prst="rect">
            <a:avLst/>
          </a:prstGeom>
        </p:spPr>
        <p:txBody>
          <a:bodyPr wrap="square">
            <a:spAutoFit/>
          </a:bodyPr>
          <a:lstStyle>
            <a:lvl1pPr marL="571500" indent="-571500" algn="l">
              <a:lnSpc>
                <a:spcPct val="100000"/>
              </a:lnSpc>
              <a:spcBef>
                <a:spcPts val="0"/>
              </a:spcBef>
              <a:buFont typeface="Wingdings" panose="05000000000000000000" pitchFamily="2" charset="2"/>
              <a:buChar char="n"/>
              <a:defRPr sz="2400" b="1" baseline="0">
                <a:solidFill>
                  <a:schemeClr val="bg1"/>
                </a:solidFill>
              </a:defRPr>
            </a:lvl1pPr>
          </a:lstStyle>
          <a:p>
            <a:pPr lvl="0"/>
            <a:r>
              <a:rPr lang="en-US" altLang="zh-CN" dirty="0"/>
              <a:t>01 </a:t>
            </a:r>
            <a:r>
              <a:rPr lang="zh-CN" altLang="en-US" dirty="0"/>
              <a:t>工作回顾</a:t>
            </a:r>
            <a:endParaRPr lang="en-US" altLang="zh-CN" dirty="0"/>
          </a:p>
        </p:txBody>
      </p:sp>
      <p:sp>
        <p:nvSpPr>
          <p:cNvPr id="17" name="等腰三角形 16"/>
          <p:cNvSpPr/>
          <p:nvPr userDrawn="1"/>
        </p:nvSpPr>
        <p:spPr>
          <a:xfrm>
            <a:off x="0" y="5260209"/>
            <a:ext cx="12192000" cy="954454"/>
          </a:xfrm>
          <a:prstGeom prst="triangle">
            <a:avLst>
              <a:gd name="adj"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userDrawn="1"/>
        </p:nvSpPr>
        <p:spPr>
          <a:xfrm>
            <a:off x="0" y="6214663"/>
            <a:ext cx="12191999" cy="6433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val="83053575"/>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六项目录">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矩形 3"/>
          <p:cNvSpPr/>
          <p:nvPr userDrawn="1"/>
        </p:nvSpPr>
        <p:spPr>
          <a:xfrm>
            <a:off x="0" y="0"/>
            <a:ext cx="12191999"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 name="等腰三角形 2"/>
          <p:cNvSpPr/>
          <p:nvPr userDrawn="1"/>
        </p:nvSpPr>
        <p:spPr>
          <a:xfrm>
            <a:off x="0" y="5260209"/>
            <a:ext cx="12192000" cy="954454"/>
          </a:xfrm>
          <a:prstGeom prst="triangle">
            <a:avLst>
              <a:gd name="adj"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userDrawn="1"/>
        </p:nvSpPr>
        <p:spPr>
          <a:xfrm>
            <a:off x="0" y="6214663"/>
            <a:ext cx="12191999" cy="6433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20" name="组合 19"/>
          <p:cNvGrpSpPr/>
          <p:nvPr userDrawn="1"/>
        </p:nvGrpSpPr>
        <p:grpSpPr>
          <a:xfrm>
            <a:off x="2197757" y="975392"/>
            <a:ext cx="3341031" cy="716012"/>
            <a:chOff x="2087617" y="2541881"/>
            <a:chExt cx="8020637" cy="1718893"/>
          </a:xfrm>
        </p:grpSpPr>
        <p:sp>
          <p:nvSpPr>
            <p:cNvPr id="21" name="L 形 20"/>
            <p:cNvSpPr/>
            <p:nvPr userDrawn="1"/>
          </p:nvSpPr>
          <p:spPr>
            <a:xfrm>
              <a:off x="2087617" y="3816826"/>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L 形 21"/>
            <p:cNvSpPr/>
            <p:nvPr userDrawn="1"/>
          </p:nvSpPr>
          <p:spPr>
            <a:xfrm flipH="1">
              <a:off x="9664306" y="3816826"/>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L 形 22"/>
            <p:cNvSpPr/>
            <p:nvPr userDrawn="1"/>
          </p:nvSpPr>
          <p:spPr>
            <a:xfrm flipV="1">
              <a:off x="2087617" y="2541881"/>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4" name="L 形 23"/>
            <p:cNvSpPr/>
            <p:nvPr userDrawn="1"/>
          </p:nvSpPr>
          <p:spPr>
            <a:xfrm flipH="1" flipV="1">
              <a:off x="9664306" y="2541881"/>
              <a:ext cx="443948" cy="443948"/>
            </a:xfrm>
            <a:prstGeom prst="corne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5" name="文本占位符 6"/>
          <p:cNvSpPr>
            <a:spLocks noGrp="1"/>
          </p:cNvSpPr>
          <p:nvPr>
            <p:ph type="body" sz="quarter" idx="13" hasCustomPrompt="1"/>
          </p:nvPr>
        </p:nvSpPr>
        <p:spPr>
          <a:xfrm>
            <a:off x="2135188" y="1011840"/>
            <a:ext cx="3479800" cy="646331"/>
          </a:xfrm>
          <a:prstGeom prst="rect">
            <a:avLst/>
          </a:prstGeom>
        </p:spPr>
        <p:txBody>
          <a:bodyPr wrap="square">
            <a:spAutoFit/>
          </a:bodyPr>
          <a:lstStyle>
            <a:lvl1pPr marL="0" indent="0" algn="ctr">
              <a:lnSpc>
                <a:spcPct val="100000"/>
              </a:lnSpc>
              <a:spcBef>
                <a:spcPts val="0"/>
              </a:spcBef>
              <a:buNone/>
              <a:defRPr sz="3600" b="1">
                <a:solidFill>
                  <a:schemeClr val="bg1"/>
                </a:solidFill>
              </a:defRPr>
            </a:lvl1pPr>
          </a:lstStyle>
          <a:p>
            <a:pPr lvl="0"/>
            <a:r>
              <a:rPr lang="en-US" altLang="zh-CN" dirty="0"/>
              <a:t>CONTENT</a:t>
            </a:r>
          </a:p>
        </p:txBody>
      </p:sp>
      <p:sp>
        <p:nvSpPr>
          <p:cNvPr id="26" name="文本占位符 6"/>
          <p:cNvSpPr>
            <a:spLocks noGrp="1"/>
          </p:cNvSpPr>
          <p:nvPr>
            <p:ph type="body" sz="quarter" idx="14" hasCustomPrompt="1"/>
          </p:nvPr>
        </p:nvSpPr>
        <p:spPr>
          <a:xfrm>
            <a:off x="2197757" y="2194345"/>
            <a:ext cx="3479800" cy="461665"/>
          </a:xfrm>
          <a:prstGeom prst="rect">
            <a:avLst/>
          </a:prstGeom>
        </p:spPr>
        <p:txBody>
          <a:bodyPr wrap="square">
            <a:spAutoFit/>
          </a:bodyPr>
          <a:lstStyle>
            <a:lvl1pPr marL="571500" indent="-571500" algn="l">
              <a:lnSpc>
                <a:spcPct val="100000"/>
              </a:lnSpc>
              <a:spcBef>
                <a:spcPts val="0"/>
              </a:spcBef>
              <a:buFont typeface="Wingdings" panose="05000000000000000000" pitchFamily="2" charset="2"/>
              <a:buChar char="n"/>
              <a:defRPr sz="2400" b="1" baseline="0">
                <a:solidFill>
                  <a:schemeClr val="bg1"/>
                </a:solidFill>
              </a:defRPr>
            </a:lvl1pPr>
          </a:lstStyle>
          <a:p>
            <a:pPr lvl="0"/>
            <a:r>
              <a:rPr lang="en-US" altLang="zh-CN" dirty="0"/>
              <a:t>01 </a:t>
            </a:r>
            <a:r>
              <a:rPr lang="zh-CN" altLang="en-US" dirty="0"/>
              <a:t>工作回顾</a:t>
            </a:r>
            <a:endParaRPr lang="en-US" altLang="zh-CN" dirty="0"/>
          </a:p>
        </p:txBody>
      </p:sp>
      <p:sp>
        <p:nvSpPr>
          <p:cNvPr id="27" name="文本占位符 6"/>
          <p:cNvSpPr>
            <a:spLocks noGrp="1"/>
          </p:cNvSpPr>
          <p:nvPr>
            <p:ph type="body" sz="quarter" idx="15" hasCustomPrompt="1"/>
          </p:nvPr>
        </p:nvSpPr>
        <p:spPr>
          <a:xfrm>
            <a:off x="6492626" y="2194345"/>
            <a:ext cx="3479800" cy="461665"/>
          </a:xfrm>
          <a:prstGeom prst="rect">
            <a:avLst/>
          </a:prstGeom>
        </p:spPr>
        <p:txBody>
          <a:bodyPr wrap="square">
            <a:spAutoFit/>
          </a:bodyPr>
          <a:lstStyle>
            <a:lvl1pPr marL="571500" indent="-571500" algn="l">
              <a:lnSpc>
                <a:spcPct val="100000"/>
              </a:lnSpc>
              <a:spcBef>
                <a:spcPts val="0"/>
              </a:spcBef>
              <a:buFont typeface="Wingdings" panose="05000000000000000000" pitchFamily="2" charset="2"/>
              <a:buChar char="n"/>
              <a:defRPr sz="2400" b="1" baseline="0">
                <a:solidFill>
                  <a:schemeClr val="bg1"/>
                </a:solidFill>
              </a:defRPr>
            </a:lvl1pPr>
          </a:lstStyle>
          <a:p>
            <a:pPr lvl="0"/>
            <a:r>
              <a:rPr lang="en-US" altLang="zh-CN" dirty="0"/>
              <a:t>01 </a:t>
            </a:r>
            <a:r>
              <a:rPr lang="zh-CN" altLang="en-US" dirty="0"/>
              <a:t>工作回顾</a:t>
            </a:r>
            <a:endParaRPr lang="en-US" altLang="zh-CN" dirty="0"/>
          </a:p>
        </p:txBody>
      </p:sp>
      <p:sp>
        <p:nvSpPr>
          <p:cNvPr id="28" name="文本占位符 6"/>
          <p:cNvSpPr>
            <a:spLocks noGrp="1"/>
          </p:cNvSpPr>
          <p:nvPr>
            <p:ph type="body" sz="quarter" idx="16" hasCustomPrompt="1"/>
          </p:nvPr>
        </p:nvSpPr>
        <p:spPr>
          <a:xfrm>
            <a:off x="2197757" y="3148799"/>
            <a:ext cx="3479800" cy="461665"/>
          </a:xfrm>
          <a:prstGeom prst="rect">
            <a:avLst/>
          </a:prstGeom>
        </p:spPr>
        <p:txBody>
          <a:bodyPr wrap="square">
            <a:spAutoFit/>
          </a:bodyPr>
          <a:lstStyle>
            <a:lvl1pPr marL="571500" indent="-571500" algn="l">
              <a:lnSpc>
                <a:spcPct val="100000"/>
              </a:lnSpc>
              <a:spcBef>
                <a:spcPts val="0"/>
              </a:spcBef>
              <a:buFont typeface="Wingdings" panose="05000000000000000000" pitchFamily="2" charset="2"/>
              <a:buChar char="n"/>
              <a:defRPr sz="2400" b="1" baseline="0">
                <a:solidFill>
                  <a:schemeClr val="bg1"/>
                </a:solidFill>
              </a:defRPr>
            </a:lvl1pPr>
          </a:lstStyle>
          <a:p>
            <a:pPr lvl="0"/>
            <a:r>
              <a:rPr lang="en-US" altLang="zh-CN" dirty="0"/>
              <a:t>01 </a:t>
            </a:r>
            <a:r>
              <a:rPr lang="zh-CN" altLang="en-US" dirty="0"/>
              <a:t>工作回顾</a:t>
            </a:r>
            <a:endParaRPr lang="en-US" altLang="zh-CN" dirty="0"/>
          </a:p>
        </p:txBody>
      </p:sp>
      <p:sp>
        <p:nvSpPr>
          <p:cNvPr id="29" name="文本占位符 6"/>
          <p:cNvSpPr>
            <a:spLocks noGrp="1"/>
          </p:cNvSpPr>
          <p:nvPr>
            <p:ph type="body" sz="quarter" idx="17" hasCustomPrompt="1"/>
          </p:nvPr>
        </p:nvSpPr>
        <p:spPr>
          <a:xfrm>
            <a:off x="6492626" y="3148799"/>
            <a:ext cx="3479800" cy="461665"/>
          </a:xfrm>
          <a:prstGeom prst="rect">
            <a:avLst/>
          </a:prstGeom>
        </p:spPr>
        <p:txBody>
          <a:bodyPr wrap="square">
            <a:spAutoFit/>
          </a:bodyPr>
          <a:lstStyle>
            <a:lvl1pPr marL="571500" indent="-571500" algn="l">
              <a:lnSpc>
                <a:spcPct val="100000"/>
              </a:lnSpc>
              <a:spcBef>
                <a:spcPts val="0"/>
              </a:spcBef>
              <a:buFont typeface="Wingdings" panose="05000000000000000000" pitchFamily="2" charset="2"/>
              <a:buChar char="n"/>
              <a:defRPr sz="2400" b="1" baseline="0">
                <a:solidFill>
                  <a:schemeClr val="bg1"/>
                </a:solidFill>
              </a:defRPr>
            </a:lvl1pPr>
          </a:lstStyle>
          <a:p>
            <a:pPr lvl="0"/>
            <a:r>
              <a:rPr lang="en-US" altLang="zh-CN" dirty="0"/>
              <a:t>01 </a:t>
            </a:r>
            <a:r>
              <a:rPr lang="zh-CN" altLang="en-US" dirty="0"/>
              <a:t>工作回顾</a:t>
            </a:r>
            <a:endParaRPr lang="en-US" altLang="zh-CN" dirty="0"/>
          </a:p>
        </p:txBody>
      </p:sp>
      <p:sp>
        <p:nvSpPr>
          <p:cNvPr id="33" name="文本占位符 6"/>
          <p:cNvSpPr>
            <a:spLocks noGrp="1"/>
          </p:cNvSpPr>
          <p:nvPr>
            <p:ph type="body" sz="quarter" idx="18" hasCustomPrompt="1"/>
          </p:nvPr>
        </p:nvSpPr>
        <p:spPr>
          <a:xfrm>
            <a:off x="2197757" y="4103253"/>
            <a:ext cx="3479800" cy="461665"/>
          </a:xfrm>
          <a:prstGeom prst="rect">
            <a:avLst/>
          </a:prstGeom>
        </p:spPr>
        <p:txBody>
          <a:bodyPr wrap="square">
            <a:spAutoFit/>
          </a:bodyPr>
          <a:lstStyle>
            <a:lvl1pPr marL="571500" indent="-571500" algn="l">
              <a:lnSpc>
                <a:spcPct val="100000"/>
              </a:lnSpc>
              <a:spcBef>
                <a:spcPts val="0"/>
              </a:spcBef>
              <a:buFont typeface="Wingdings" panose="05000000000000000000" pitchFamily="2" charset="2"/>
              <a:buChar char="n"/>
              <a:defRPr sz="2400" b="1" baseline="0">
                <a:solidFill>
                  <a:schemeClr val="bg1"/>
                </a:solidFill>
              </a:defRPr>
            </a:lvl1pPr>
          </a:lstStyle>
          <a:p>
            <a:pPr lvl="0"/>
            <a:r>
              <a:rPr lang="en-US" altLang="zh-CN" dirty="0"/>
              <a:t>01 </a:t>
            </a:r>
            <a:r>
              <a:rPr lang="zh-CN" altLang="en-US" dirty="0"/>
              <a:t>工作回顾</a:t>
            </a:r>
            <a:endParaRPr lang="en-US" altLang="zh-CN" dirty="0"/>
          </a:p>
        </p:txBody>
      </p:sp>
      <p:sp>
        <p:nvSpPr>
          <p:cNvPr id="34" name="文本占位符 6"/>
          <p:cNvSpPr>
            <a:spLocks noGrp="1"/>
          </p:cNvSpPr>
          <p:nvPr>
            <p:ph type="body" sz="quarter" idx="19" hasCustomPrompt="1"/>
          </p:nvPr>
        </p:nvSpPr>
        <p:spPr>
          <a:xfrm>
            <a:off x="6492626" y="4103253"/>
            <a:ext cx="3479800" cy="461665"/>
          </a:xfrm>
          <a:prstGeom prst="rect">
            <a:avLst/>
          </a:prstGeom>
        </p:spPr>
        <p:txBody>
          <a:bodyPr wrap="square">
            <a:spAutoFit/>
          </a:bodyPr>
          <a:lstStyle>
            <a:lvl1pPr marL="571500" indent="-571500" algn="l">
              <a:lnSpc>
                <a:spcPct val="100000"/>
              </a:lnSpc>
              <a:spcBef>
                <a:spcPts val="0"/>
              </a:spcBef>
              <a:buFont typeface="Wingdings" panose="05000000000000000000" pitchFamily="2" charset="2"/>
              <a:buChar char="n"/>
              <a:defRPr sz="2400" b="1" baseline="0">
                <a:solidFill>
                  <a:schemeClr val="bg1"/>
                </a:solidFill>
              </a:defRPr>
            </a:lvl1pPr>
          </a:lstStyle>
          <a:p>
            <a:pPr lvl="0"/>
            <a:r>
              <a:rPr lang="en-US" altLang="zh-CN" dirty="0"/>
              <a:t>01 </a:t>
            </a:r>
            <a:r>
              <a:rPr lang="zh-CN" altLang="en-US" dirty="0"/>
              <a:t>工作回顾</a:t>
            </a:r>
            <a:endParaRPr lang="en-US" altLang="zh-CN" dirty="0"/>
          </a:p>
        </p:txBody>
      </p:sp>
    </p:spTree>
    <p:extLst>
      <p:ext uri="{BB962C8B-B14F-4D97-AF65-F5344CB8AC3E}">
        <p14:creationId xmlns:p14="http://schemas.microsoft.com/office/powerpoint/2010/main" val="1982920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副目录页">
    <p:spTree>
      <p:nvGrpSpPr>
        <p:cNvPr id="1" name=""/>
        <p:cNvGrpSpPr/>
        <p:nvPr/>
      </p:nvGrpSpPr>
      <p:grpSpPr>
        <a:xfrm>
          <a:off x="0" y="0"/>
          <a:ext cx="0" cy="0"/>
          <a:chOff x="0" y="0"/>
          <a:chExt cx="0" cy="0"/>
        </a:xfrm>
      </p:grpSpPr>
      <p:sp>
        <p:nvSpPr>
          <p:cNvPr id="4" name="等腰三角形 3"/>
          <p:cNvSpPr/>
          <p:nvPr userDrawn="1"/>
        </p:nvSpPr>
        <p:spPr>
          <a:xfrm>
            <a:off x="0" y="5260209"/>
            <a:ext cx="12192000" cy="954454"/>
          </a:xfrm>
          <a:prstGeom prst="triangle">
            <a:avLst>
              <a:gd name="adj" fmla="val 100000"/>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userDrawn="1"/>
        </p:nvSpPr>
        <p:spPr>
          <a:xfrm>
            <a:off x="0" y="6214663"/>
            <a:ext cx="12191999" cy="64333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文本占位符 6"/>
          <p:cNvSpPr>
            <a:spLocks noGrp="1"/>
          </p:cNvSpPr>
          <p:nvPr>
            <p:ph type="body" sz="quarter" idx="13" hasCustomPrompt="1"/>
          </p:nvPr>
        </p:nvSpPr>
        <p:spPr>
          <a:xfrm>
            <a:off x="2529630" y="913928"/>
            <a:ext cx="7132740" cy="523220"/>
          </a:xfrm>
          <a:prstGeom prst="rect">
            <a:avLst/>
          </a:prstGeom>
        </p:spPr>
        <p:txBody>
          <a:bodyPr wrap="square">
            <a:spAutoFit/>
          </a:bodyPr>
          <a:lstStyle>
            <a:lvl1pPr marL="0" indent="0" algn="ctr">
              <a:lnSpc>
                <a:spcPct val="100000"/>
              </a:lnSpc>
              <a:spcBef>
                <a:spcPts val="0"/>
              </a:spcBef>
              <a:buNone/>
              <a:defRPr sz="2800" b="1">
                <a:solidFill>
                  <a:schemeClr val="tx1"/>
                </a:solidFill>
              </a:defRPr>
            </a:lvl1pPr>
          </a:lstStyle>
          <a:p>
            <a:pPr lvl="0"/>
            <a:r>
              <a:rPr lang="zh-CN" altLang="en-US" dirty="0"/>
              <a:t>点击此处添加标题</a:t>
            </a:r>
          </a:p>
        </p:txBody>
      </p:sp>
      <p:sp>
        <p:nvSpPr>
          <p:cNvPr id="8" name="文本占位符 6"/>
          <p:cNvSpPr>
            <a:spLocks noGrp="1"/>
          </p:cNvSpPr>
          <p:nvPr>
            <p:ph type="body" sz="quarter" idx="14" hasCustomPrompt="1"/>
          </p:nvPr>
        </p:nvSpPr>
        <p:spPr>
          <a:xfrm>
            <a:off x="1892300" y="1883606"/>
            <a:ext cx="8407400" cy="1692771"/>
          </a:xfrm>
          <a:prstGeom prst="rect">
            <a:avLst/>
          </a:prstGeom>
        </p:spPr>
        <p:txBody>
          <a:bodyPr wrap="square">
            <a:spAutoFit/>
          </a:bodyPr>
          <a:lstStyle>
            <a:lvl1pPr marL="0" marR="0" indent="0" algn="ctr" defTabSz="914400" rtl="0" eaLnBrk="1" fontAlgn="auto" latinLnBrk="0" hangingPunct="1">
              <a:lnSpc>
                <a:spcPct val="130000"/>
              </a:lnSpc>
              <a:spcBef>
                <a:spcPts val="0"/>
              </a:spcBef>
              <a:spcAft>
                <a:spcPts val="0"/>
              </a:spcAft>
              <a:buClrTx/>
              <a:buSzTx/>
              <a:buFont typeface="Arial" panose="020B0604020202020204" pitchFamily="34" charset="0"/>
              <a:buNone/>
              <a:tabLst/>
              <a:defRPr sz="1600" b="0">
                <a:solidFill>
                  <a:schemeClr val="tx1"/>
                </a:solidFill>
              </a:defRPr>
            </a:lvl1pPr>
          </a:lstStyle>
          <a:p>
            <a:pPr marL="0" marR="0" lvl="0" indent="0" algn="ctr" defTabSz="914400" rtl="0" eaLnBrk="1" fontAlgn="auto" latinLnBrk="0" hangingPunct="1">
              <a:lnSpc>
                <a:spcPct val="130000"/>
              </a:lnSpc>
              <a:spcBef>
                <a:spcPts val="0"/>
              </a:spcBef>
              <a:spcAft>
                <a:spcPts val="0"/>
              </a:spcAft>
              <a:buClrTx/>
              <a:buSzTx/>
              <a:buFont typeface="Arial" panose="020B0604020202020204" pitchFamily="34" charset="0"/>
              <a:buNone/>
              <a:tabLst/>
              <a:defRPr/>
            </a:pPr>
            <a:r>
              <a:rPr lang="zh-CN" altLang="en-US" dirty="0"/>
              <a:t>标题数字等都可以通过点击和重新输入进行更改，顶部“开始”面板中可以对字体、字号、颜色、行距等进行修改。建议正文</a:t>
            </a:r>
            <a:r>
              <a:rPr lang="en-US" altLang="zh-CN" dirty="0"/>
              <a:t>8-14</a:t>
            </a:r>
            <a:r>
              <a:rPr lang="zh-CN" altLang="en-US" dirty="0"/>
              <a:t>号字，</a:t>
            </a:r>
            <a:r>
              <a:rPr lang="en-US" altLang="zh-CN" dirty="0"/>
              <a:t>1.3</a:t>
            </a:r>
            <a:r>
              <a:rPr lang="zh-CN" altLang="en-US" dirty="0"/>
              <a:t>倍字间距。标题数字等都可以通过点击和重新输入进行更改，顶部“开始”面板中可以对字体、字号、颜色、行距等进行修改。建议正文</a:t>
            </a:r>
            <a:r>
              <a:rPr lang="en-US" altLang="zh-CN" dirty="0"/>
              <a:t>8-14</a:t>
            </a:r>
            <a:r>
              <a:rPr lang="zh-CN" altLang="en-US" dirty="0"/>
              <a:t>号字，</a:t>
            </a:r>
            <a:r>
              <a:rPr lang="en-US" altLang="zh-CN" dirty="0"/>
              <a:t>1.3</a:t>
            </a:r>
            <a:r>
              <a:rPr lang="zh-CN" altLang="en-US" dirty="0"/>
              <a:t>倍字间距。标题数字等都可以通过点击和重新输入进行更改，顶部“开始”面板中可以对字体、字号、颜色、行距等进行修改。</a:t>
            </a:r>
          </a:p>
        </p:txBody>
      </p:sp>
      <p:cxnSp>
        <p:nvCxnSpPr>
          <p:cNvPr id="11" name="直接连接符 10"/>
          <p:cNvCxnSpPr/>
          <p:nvPr userDrawn="1"/>
        </p:nvCxnSpPr>
        <p:spPr>
          <a:xfrm>
            <a:off x="5676900" y="1636499"/>
            <a:ext cx="838200"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文本占位符 6"/>
          <p:cNvSpPr>
            <a:spLocks noGrp="1"/>
          </p:cNvSpPr>
          <p:nvPr>
            <p:ph type="body" sz="quarter" idx="15" hasCustomPrompt="1"/>
          </p:nvPr>
        </p:nvSpPr>
        <p:spPr>
          <a:xfrm>
            <a:off x="4684003" y="4026684"/>
            <a:ext cx="2823994" cy="400110"/>
          </a:xfrm>
          <a:prstGeom prst="rect">
            <a:avLst/>
          </a:prstGeom>
        </p:spPr>
        <p:txBody>
          <a:bodyPr wrap="square">
            <a:spAutoFit/>
          </a:bodyPr>
          <a:lstStyle>
            <a:lvl1pPr marL="0" indent="0" algn="ctr">
              <a:lnSpc>
                <a:spcPct val="100000"/>
              </a:lnSpc>
              <a:spcBef>
                <a:spcPts val="0"/>
              </a:spcBef>
              <a:buNone/>
              <a:defRPr sz="2000" b="0">
                <a:solidFill>
                  <a:schemeClr val="tx1"/>
                </a:solidFill>
              </a:defRPr>
            </a:lvl1pPr>
          </a:lstStyle>
          <a:p>
            <a:pPr lvl="0"/>
            <a:r>
              <a:rPr lang="zh-CN" altLang="en-US" dirty="0"/>
              <a:t>点击此处添加标题</a:t>
            </a:r>
          </a:p>
        </p:txBody>
      </p:sp>
      <p:sp>
        <p:nvSpPr>
          <p:cNvPr id="13" name="矩形 12"/>
          <p:cNvSpPr/>
          <p:nvPr userDrawn="1"/>
        </p:nvSpPr>
        <p:spPr>
          <a:xfrm>
            <a:off x="4385733" y="3919959"/>
            <a:ext cx="3420534" cy="610872"/>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4" name="半闭框 13"/>
          <p:cNvSpPr/>
          <p:nvPr userDrawn="1"/>
        </p:nvSpPr>
        <p:spPr>
          <a:xfrm rot="13500000">
            <a:off x="5900167" y="4735551"/>
            <a:ext cx="391667" cy="391667"/>
          </a:xfrm>
          <a:prstGeom prst="halfFram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Tree>
    <p:extLst>
      <p:ext uri="{BB962C8B-B14F-4D97-AF65-F5344CB8AC3E}">
        <p14:creationId xmlns:p14="http://schemas.microsoft.com/office/powerpoint/2010/main" val="11873062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副标题页">
    <p:bg>
      <p:bgPr>
        <a:solidFill>
          <a:schemeClr val="tx1">
            <a:lumMod val="85000"/>
            <a:lumOff val="15000"/>
          </a:schemeClr>
        </a:solidFill>
        <a:effectLst/>
      </p:bgPr>
    </p:bg>
    <p:spTree>
      <p:nvGrpSpPr>
        <p:cNvPr id="1" name=""/>
        <p:cNvGrpSpPr/>
        <p:nvPr/>
      </p:nvGrpSpPr>
      <p:grpSpPr>
        <a:xfrm>
          <a:off x="0" y="0"/>
          <a:ext cx="0" cy="0"/>
          <a:chOff x="0" y="0"/>
          <a:chExt cx="0" cy="0"/>
        </a:xfrm>
      </p:grpSpPr>
      <p:cxnSp>
        <p:nvCxnSpPr>
          <p:cNvPr id="2" name="直接连接符 1"/>
          <p:cNvCxnSpPr/>
          <p:nvPr userDrawn="1"/>
        </p:nvCxnSpPr>
        <p:spPr>
          <a:xfrm>
            <a:off x="2724785" y="2857500"/>
            <a:ext cx="6742430"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a:off x="2724785" y="3972560"/>
            <a:ext cx="6742430"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文本占位符 6"/>
          <p:cNvSpPr>
            <a:spLocks noGrp="1"/>
          </p:cNvSpPr>
          <p:nvPr>
            <p:ph type="body" sz="quarter" idx="13" hasCustomPrompt="1"/>
          </p:nvPr>
        </p:nvSpPr>
        <p:spPr>
          <a:xfrm>
            <a:off x="2724785" y="3013501"/>
            <a:ext cx="6746302" cy="830997"/>
          </a:xfrm>
          <a:prstGeom prst="rect">
            <a:avLst/>
          </a:prstGeom>
        </p:spPr>
        <p:txBody>
          <a:bodyPr wrap="square">
            <a:spAutoFit/>
          </a:bodyPr>
          <a:lstStyle>
            <a:lvl1pPr marL="0" indent="0" algn="ctr">
              <a:lnSpc>
                <a:spcPct val="100000"/>
              </a:lnSpc>
              <a:spcBef>
                <a:spcPts val="0"/>
              </a:spcBef>
              <a:buNone/>
              <a:defRPr sz="4800" b="1">
                <a:solidFill>
                  <a:schemeClr val="bg1"/>
                </a:solidFill>
              </a:defRPr>
            </a:lvl1pPr>
          </a:lstStyle>
          <a:p>
            <a:pPr lvl="0"/>
            <a:r>
              <a:rPr lang="en-US" altLang="zh-CN" dirty="0"/>
              <a:t>01  </a:t>
            </a:r>
            <a:r>
              <a:rPr lang="zh-CN" altLang="en-US" dirty="0"/>
              <a:t>工作回顾</a:t>
            </a:r>
            <a:endParaRPr lang="en-US" altLang="zh-CN" dirty="0"/>
          </a:p>
        </p:txBody>
      </p:sp>
    </p:spTree>
    <p:extLst>
      <p:ext uri="{BB962C8B-B14F-4D97-AF65-F5344CB8AC3E}">
        <p14:creationId xmlns:p14="http://schemas.microsoft.com/office/powerpoint/2010/main" val="280169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页">
    <p:spTree>
      <p:nvGrpSpPr>
        <p:cNvPr id="1" name=""/>
        <p:cNvGrpSpPr/>
        <p:nvPr/>
      </p:nvGrpSpPr>
      <p:grpSpPr>
        <a:xfrm>
          <a:off x="0" y="0"/>
          <a:ext cx="0" cy="0"/>
          <a:chOff x="0" y="0"/>
          <a:chExt cx="0" cy="0"/>
        </a:xfrm>
      </p:grpSpPr>
      <p:sp>
        <p:nvSpPr>
          <p:cNvPr id="5" name="文本占位符 6"/>
          <p:cNvSpPr>
            <a:spLocks noGrp="1"/>
          </p:cNvSpPr>
          <p:nvPr>
            <p:ph type="body" sz="quarter" idx="13" hasCustomPrompt="1"/>
          </p:nvPr>
        </p:nvSpPr>
        <p:spPr>
          <a:xfrm>
            <a:off x="2529630" y="390708"/>
            <a:ext cx="7132740" cy="523220"/>
          </a:xfrm>
          <a:prstGeom prst="rect">
            <a:avLst/>
          </a:prstGeom>
        </p:spPr>
        <p:txBody>
          <a:bodyPr wrap="square">
            <a:spAutoFit/>
          </a:bodyPr>
          <a:lstStyle>
            <a:lvl1pPr marL="0" indent="0" algn="ctr">
              <a:lnSpc>
                <a:spcPct val="100000"/>
              </a:lnSpc>
              <a:spcBef>
                <a:spcPts val="0"/>
              </a:spcBef>
              <a:buNone/>
              <a:defRPr sz="2800" b="1">
                <a:solidFill>
                  <a:schemeClr val="tx1"/>
                </a:solidFill>
              </a:defRPr>
            </a:lvl1pPr>
          </a:lstStyle>
          <a:p>
            <a:pPr lvl="0"/>
            <a:r>
              <a:rPr lang="zh-CN" altLang="en-US" dirty="0"/>
              <a:t>点击此处添加标题</a:t>
            </a:r>
          </a:p>
        </p:txBody>
      </p:sp>
      <p:cxnSp>
        <p:nvCxnSpPr>
          <p:cNvPr id="6" name="直接连接符 5"/>
          <p:cNvCxnSpPr/>
          <p:nvPr userDrawn="1"/>
        </p:nvCxnSpPr>
        <p:spPr>
          <a:xfrm>
            <a:off x="5840730" y="1047239"/>
            <a:ext cx="510540"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2621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_1">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文本占位符 6"/>
          <p:cNvSpPr>
            <a:spLocks noGrp="1"/>
          </p:cNvSpPr>
          <p:nvPr>
            <p:ph type="body" sz="quarter" idx="13" hasCustomPrompt="1"/>
          </p:nvPr>
        </p:nvSpPr>
        <p:spPr>
          <a:xfrm>
            <a:off x="2529630" y="390708"/>
            <a:ext cx="7132740" cy="523220"/>
          </a:xfrm>
          <a:prstGeom prst="rect">
            <a:avLst/>
          </a:prstGeom>
        </p:spPr>
        <p:txBody>
          <a:bodyPr wrap="square">
            <a:spAutoFit/>
          </a:bodyPr>
          <a:lstStyle>
            <a:lvl1pPr marL="0" indent="0" algn="ctr">
              <a:lnSpc>
                <a:spcPct val="100000"/>
              </a:lnSpc>
              <a:spcBef>
                <a:spcPts val="0"/>
              </a:spcBef>
              <a:buNone/>
              <a:defRPr sz="2800" b="1">
                <a:solidFill>
                  <a:schemeClr val="bg1"/>
                </a:solidFill>
              </a:defRPr>
            </a:lvl1pPr>
          </a:lstStyle>
          <a:p>
            <a:pPr lvl="0"/>
            <a:r>
              <a:rPr lang="zh-CN" altLang="en-US" dirty="0"/>
              <a:t>点击此处添加标题</a:t>
            </a:r>
          </a:p>
        </p:txBody>
      </p:sp>
      <p:cxnSp>
        <p:nvCxnSpPr>
          <p:cNvPr id="3" name="直接连接符 2"/>
          <p:cNvCxnSpPr/>
          <p:nvPr userDrawn="1"/>
        </p:nvCxnSpPr>
        <p:spPr>
          <a:xfrm>
            <a:off x="5840730" y="1047239"/>
            <a:ext cx="5105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2698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_2">
    <p:bg>
      <p:bgPr>
        <a:solidFill>
          <a:schemeClr val="accent3"/>
        </a:solidFill>
        <a:effectLst/>
      </p:bgPr>
    </p:bg>
    <p:spTree>
      <p:nvGrpSpPr>
        <p:cNvPr id="1" name=""/>
        <p:cNvGrpSpPr/>
        <p:nvPr/>
      </p:nvGrpSpPr>
      <p:grpSpPr>
        <a:xfrm>
          <a:off x="0" y="0"/>
          <a:ext cx="0" cy="0"/>
          <a:chOff x="0" y="0"/>
          <a:chExt cx="0" cy="0"/>
        </a:xfrm>
      </p:grpSpPr>
      <p:sp>
        <p:nvSpPr>
          <p:cNvPr id="2" name="文本占位符 6"/>
          <p:cNvSpPr>
            <a:spLocks noGrp="1"/>
          </p:cNvSpPr>
          <p:nvPr>
            <p:ph type="body" sz="quarter" idx="13" hasCustomPrompt="1"/>
          </p:nvPr>
        </p:nvSpPr>
        <p:spPr>
          <a:xfrm>
            <a:off x="2529630" y="390708"/>
            <a:ext cx="7132740" cy="523220"/>
          </a:xfrm>
          <a:prstGeom prst="rect">
            <a:avLst/>
          </a:prstGeom>
        </p:spPr>
        <p:txBody>
          <a:bodyPr wrap="square">
            <a:spAutoFit/>
          </a:bodyPr>
          <a:lstStyle>
            <a:lvl1pPr marL="0" indent="0" algn="ctr">
              <a:lnSpc>
                <a:spcPct val="100000"/>
              </a:lnSpc>
              <a:spcBef>
                <a:spcPts val="0"/>
              </a:spcBef>
              <a:buNone/>
              <a:defRPr sz="2800" b="1">
                <a:solidFill>
                  <a:schemeClr val="tx1"/>
                </a:solidFill>
              </a:defRPr>
            </a:lvl1pPr>
          </a:lstStyle>
          <a:p>
            <a:pPr lvl="0"/>
            <a:r>
              <a:rPr lang="zh-CN" altLang="en-US" dirty="0"/>
              <a:t>点击此处添加标题</a:t>
            </a:r>
          </a:p>
        </p:txBody>
      </p:sp>
      <p:cxnSp>
        <p:nvCxnSpPr>
          <p:cNvPr id="3" name="直接连接符 2"/>
          <p:cNvCxnSpPr/>
          <p:nvPr userDrawn="1"/>
        </p:nvCxnSpPr>
        <p:spPr>
          <a:xfrm>
            <a:off x="5840730" y="1047239"/>
            <a:ext cx="510540"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0301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文本占位符 6"/>
          <p:cNvSpPr>
            <a:spLocks noGrp="1"/>
          </p:cNvSpPr>
          <p:nvPr>
            <p:ph type="body" sz="quarter" idx="13" hasCustomPrompt="1"/>
          </p:nvPr>
        </p:nvSpPr>
        <p:spPr>
          <a:xfrm>
            <a:off x="2529630" y="390708"/>
            <a:ext cx="7132740" cy="523220"/>
          </a:xfrm>
          <a:prstGeom prst="rect">
            <a:avLst/>
          </a:prstGeom>
        </p:spPr>
        <p:txBody>
          <a:bodyPr wrap="square">
            <a:spAutoFit/>
          </a:bodyPr>
          <a:lstStyle>
            <a:lvl1pPr marL="0" indent="0" algn="ctr">
              <a:lnSpc>
                <a:spcPct val="100000"/>
              </a:lnSpc>
              <a:spcBef>
                <a:spcPts val="0"/>
              </a:spcBef>
              <a:buNone/>
              <a:defRPr sz="2800" b="1">
                <a:solidFill>
                  <a:schemeClr val="tx1"/>
                </a:solidFill>
              </a:defRPr>
            </a:lvl1pPr>
          </a:lstStyle>
          <a:p>
            <a:pPr lvl="0"/>
            <a:r>
              <a:rPr lang="zh-CN" altLang="en-US" dirty="0"/>
              <a:t>点击此处添加标题</a:t>
            </a:r>
          </a:p>
        </p:txBody>
      </p:sp>
      <p:cxnSp>
        <p:nvCxnSpPr>
          <p:cNvPr id="3" name="直接连接符 2"/>
          <p:cNvCxnSpPr/>
          <p:nvPr userDrawn="1"/>
        </p:nvCxnSpPr>
        <p:spPr>
          <a:xfrm>
            <a:off x="5840730" y="1047239"/>
            <a:ext cx="510540"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userDrawn="1"/>
        </p:nvSpPr>
        <p:spPr>
          <a:xfrm>
            <a:off x="0" y="6138332"/>
            <a:ext cx="12192000" cy="71966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 name="等腰三角形 4"/>
          <p:cNvSpPr/>
          <p:nvPr userDrawn="1"/>
        </p:nvSpPr>
        <p:spPr>
          <a:xfrm flipV="1">
            <a:off x="5771639" y="6138331"/>
            <a:ext cx="648720" cy="27962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val="1248853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9002904"/>
      </p:ext>
    </p:extLst>
  </p:cSld>
  <p:clrMap bg1="lt1" tx1="dk1" bg2="lt2" tx2="dk2" accent1="accent1" accent2="accent2" accent3="accent3" accent4="accent4" accent5="accent5" accent6="accent6" hlink="hlink" folHlink="folHlink"/>
  <p:sldLayoutIdLst>
    <p:sldLayoutId id="2147483685" r:id="rId1"/>
    <p:sldLayoutId id="2147483682" r:id="rId2"/>
    <p:sldLayoutId id="2147483686" r:id="rId3"/>
    <p:sldLayoutId id="2147483683" r:id="rId4"/>
    <p:sldLayoutId id="2147483684" r:id="rId5"/>
    <p:sldLayoutId id="2147483662" r:id="rId6"/>
    <p:sldLayoutId id="2147483687" r:id="rId7"/>
    <p:sldLayoutId id="2147483688" r:id="rId8"/>
    <p:sldLayoutId id="2147483689" r:id="rId9"/>
    <p:sldLayoutId id="2147483692" r:id="rId10"/>
    <p:sldLayoutId id="2147483690" r:id="rId11"/>
    <p:sldLayoutId id="214748369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8780034"/>
      </p:ext>
    </p:extLst>
  </p:cSld>
  <p:clrMap bg1="lt1" tx1="dk1" bg2="lt2" tx2="dk2" accent1="accent1" accent2="accent2" accent3="accent3" accent4="accent4" accent5="accent5" accent6="accent6" hlink="hlink" folHlink="folHlink"/>
  <p:sldLayoutIdLst>
    <p:sldLayoutId id="2147483680" r:id="rId1"/>
    <p:sldLayoutId id="2147483664"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baike.baidu.com/item/%E4%B8%87%E7%BB%B4%E7%BD%91" TargetMode="External"/><Relationship Id="rId3" Type="http://schemas.openxmlformats.org/officeDocument/2006/relationships/hyperlink" Target="http://www.officeplus.cn/" TargetMode="External"/><Relationship Id="rId7" Type="http://schemas.openxmlformats.org/officeDocument/2006/relationships/hyperlink" Target="http://baike.baidu.com/item/FOAF" TargetMode="External"/><Relationship Id="rId2" Type="http://schemas.openxmlformats.org/officeDocument/2006/relationships/slideLayout" Target="../slideLayouts/slideLayout9.xml"/><Relationship Id="rId1" Type="http://schemas.openxmlformats.org/officeDocument/2006/relationships/tags" Target="../tags/tag8.xml"/><Relationship Id="rId6" Type="http://schemas.openxmlformats.org/officeDocument/2006/relationships/hyperlink" Target="http://baike.baidu.com/item/%E8%9C%98%E8%9B%9B/8135707" TargetMode="External"/><Relationship Id="rId5" Type="http://schemas.microsoft.com/office/2007/relationships/hdphoto" Target="../media/hdphoto1.wdp"/><Relationship Id="rId10" Type="http://schemas.openxmlformats.org/officeDocument/2006/relationships/hyperlink" Target="http://baike.baidu.com/item/%E8%A0%95%E8%99%AB" TargetMode="External"/><Relationship Id="rId4" Type="http://schemas.openxmlformats.org/officeDocument/2006/relationships/image" Target="../media/image7.png"/><Relationship Id="rId9" Type="http://schemas.openxmlformats.org/officeDocument/2006/relationships/hyperlink" Target="http://baike.baidu.com/item/%E8%9A%82%E8%9A%81/9770178"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6.png"/><Relationship Id="rId2" Type="http://schemas.openxmlformats.org/officeDocument/2006/relationships/slideLayout" Target="../slideLayouts/slideLayout8.xml"/><Relationship Id="rId1" Type="http://schemas.openxmlformats.org/officeDocument/2006/relationships/tags" Target="../tags/tag9.xml"/><Relationship Id="rId6" Type="http://schemas.openxmlformats.org/officeDocument/2006/relationships/hyperlink" Target="http://www.officeplus.cn/" TargetMode="External"/><Relationship Id="rId5" Type="http://schemas.openxmlformats.org/officeDocument/2006/relationships/hyperlink" Target="http://baike.baidu.com/item/%E8%AE%A1%E7%AE%97%E6%9C%BA%E7%A8%8B%E5%BA%8F%E8%AE%BE%E8%AE%A1%E8%AF%AD%E8%A8%80" TargetMode="Externa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www.officeplus.cn/" TargetMode="External"/><Relationship Id="rId2" Type="http://schemas.openxmlformats.org/officeDocument/2006/relationships/slideLayout" Target="../slideLayouts/slideLayout5.xml"/><Relationship Id="rId1" Type="http://schemas.openxmlformats.org/officeDocument/2006/relationships/tags" Target="../tags/tag10.xml"/><Relationship Id="rId5" Type="http://schemas.microsoft.com/office/2007/relationships/hdphoto" Target="../media/hdphoto1.wdp"/><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www.officeplus.cn/" TargetMode="External"/><Relationship Id="rId2" Type="http://schemas.openxmlformats.org/officeDocument/2006/relationships/slideLayout" Target="../slideLayouts/slideLayout6.xml"/><Relationship Id="rId1" Type="http://schemas.openxmlformats.org/officeDocument/2006/relationships/tags" Target="../tags/tag11.xml"/><Relationship Id="rId6" Type="http://schemas.openxmlformats.org/officeDocument/2006/relationships/image" Target="../media/image5.jpg"/><Relationship Id="rId5" Type="http://schemas.openxmlformats.org/officeDocument/2006/relationships/image" Target="../media/image4.jpe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8.xml"/><Relationship Id="rId1" Type="http://schemas.openxmlformats.org/officeDocument/2006/relationships/vmlDrawing" Target="../drawings/vmlDrawing1.vml"/><Relationship Id="rId4" Type="http://schemas.openxmlformats.org/officeDocument/2006/relationships/image" Target="../media/image12.emf"/></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6.png"/><Relationship Id="rId2" Type="http://schemas.openxmlformats.org/officeDocument/2006/relationships/slideLayout" Target="../slideLayouts/slideLayout8.xml"/><Relationship Id="rId1" Type="http://schemas.openxmlformats.org/officeDocument/2006/relationships/tags" Target="../tags/tag12.xml"/><Relationship Id="rId6" Type="http://schemas.openxmlformats.org/officeDocument/2006/relationships/hyperlink" Target="http://www.officeplus.cn/"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hyperlink" Target="http://www.officeplus.cn/" TargetMode="External"/><Relationship Id="rId2" Type="http://schemas.openxmlformats.org/officeDocument/2006/relationships/slideLayout" Target="../slideLayouts/slideLayout5.xml"/><Relationship Id="rId1" Type="http://schemas.openxmlformats.org/officeDocument/2006/relationships/tags" Target="../tags/tag13.xml"/><Relationship Id="rId5" Type="http://schemas.microsoft.com/office/2007/relationships/hdphoto" Target="../media/hdphoto1.wdp"/><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hyperlink" Target="http://www.officeplus.cn/" TargetMode="External"/><Relationship Id="rId2" Type="http://schemas.openxmlformats.org/officeDocument/2006/relationships/slideLayout" Target="../slideLayouts/slideLayout7.xml"/><Relationship Id="rId1" Type="http://schemas.openxmlformats.org/officeDocument/2006/relationships/tags" Target="../tags/tag14.xml"/><Relationship Id="rId5" Type="http://schemas.microsoft.com/office/2007/relationships/hdphoto" Target="../media/hdphoto1.wdp"/><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www.officeplus.cn/" TargetMode="Externa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5.jpg"/><Relationship Id="rId5" Type="http://schemas.openxmlformats.org/officeDocument/2006/relationships/image" Target="../media/image4.jpe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hyperlink" Target="http://auto.ifeng.com/hangye/" TargetMode="External"/><Relationship Id="rId7" Type="http://schemas.microsoft.com/office/2007/relationships/hdphoto" Target="../media/hdphoto1.wdp"/><Relationship Id="rId2" Type="http://schemas.openxmlformats.org/officeDocument/2006/relationships/slideLayout" Target="../slideLayouts/slideLayout4.xml"/><Relationship Id="rId1" Type="http://schemas.openxmlformats.org/officeDocument/2006/relationships/tags" Target="../tags/tag2.xml"/><Relationship Id="rId6" Type="http://schemas.openxmlformats.org/officeDocument/2006/relationships/image" Target="../media/image7.png"/><Relationship Id="rId5" Type="http://schemas.openxmlformats.org/officeDocument/2006/relationships/hyperlink" Target="http://www.officeplus.cn/" TargetMode="External"/><Relationship Id="rId4" Type="http://schemas.openxmlformats.org/officeDocument/2006/relationships/hyperlink" Target="http://auto.ifeng.com/" TargetMode="External"/><Relationship Id="rId9"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hyperlink" Target="http://house.ifeng.com/loupan/gongyu/list_0/0.shtml" TargetMode="External"/><Relationship Id="rId7" Type="http://schemas.openxmlformats.org/officeDocument/2006/relationships/image" Target="../media/image4.jpeg"/><Relationship Id="rId2" Type="http://schemas.openxmlformats.org/officeDocument/2006/relationships/slideLayout" Target="../slideLayouts/slideLayout6.xml"/><Relationship Id="rId1" Type="http://schemas.openxmlformats.org/officeDocument/2006/relationships/tags" Target="../tags/tag3.xml"/><Relationship Id="rId6" Type="http://schemas.openxmlformats.org/officeDocument/2006/relationships/image" Target="../media/image6.png"/><Relationship Id="rId5" Type="http://schemas.openxmlformats.org/officeDocument/2006/relationships/hyperlink" Target="http://www.officeplus.cn/" TargetMode="External"/><Relationship Id="rId4" Type="http://schemas.openxmlformats.org/officeDocument/2006/relationships/hyperlink" Target="http://app.finance.ifeng.com/hq/rmb/quote.php?symbol=USD"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www.officeplus.cn/" TargetMode="External"/><Relationship Id="rId2" Type="http://schemas.openxmlformats.org/officeDocument/2006/relationships/slideLayout" Target="../slideLayouts/slideLayout9.xml"/><Relationship Id="rId1" Type="http://schemas.openxmlformats.org/officeDocument/2006/relationships/tags" Target="../tags/tag4.xml"/><Relationship Id="rId5" Type="http://schemas.microsoft.com/office/2007/relationships/hdphoto" Target="../media/hdphoto1.wdp"/><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5.xml"/><Relationship Id="rId5" Type="http://schemas.openxmlformats.org/officeDocument/2006/relationships/image" Target="../media/image6.png"/><Relationship Id="rId4" Type="http://schemas.openxmlformats.org/officeDocument/2006/relationships/hyperlink" Target="http://www.officeplus.cn/"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8.xml"/><Relationship Id="rId1" Type="http://schemas.openxmlformats.org/officeDocument/2006/relationships/tags" Target="../tags/tag6.xml"/><Relationship Id="rId5" Type="http://schemas.openxmlformats.org/officeDocument/2006/relationships/image" Target="../media/image6.png"/><Relationship Id="rId4" Type="http://schemas.openxmlformats.org/officeDocument/2006/relationships/hyperlink" Target="http://www.officeplus.cn/"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www.officeplus.cn/" TargetMode="External"/><Relationship Id="rId2" Type="http://schemas.openxmlformats.org/officeDocument/2006/relationships/slideLayout" Target="../slideLayouts/slideLayout5.xml"/><Relationship Id="rId1" Type="http://schemas.openxmlformats.org/officeDocument/2006/relationships/tags" Target="../tags/tag7.xml"/><Relationship Id="rId5" Type="http://schemas.microsoft.com/office/2007/relationships/hdphoto" Target="../media/hdphoto1.wdp"/><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531566" y="2700701"/>
            <a:ext cx="7132740" cy="1200329"/>
          </a:xfrm>
        </p:spPr>
        <p:txBody>
          <a:bodyPr/>
          <a:lstStyle/>
          <a:p>
            <a:r>
              <a:rPr lang="zh-CN" altLang="en-US" dirty="0" smtClean="0">
                <a:cs typeface="+mn-ea"/>
                <a:sym typeface="+mn-lt"/>
              </a:rPr>
              <a:t>毕业设计中期答辩</a:t>
            </a:r>
            <a:endParaRPr lang="en-US" altLang="zh-CN" dirty="0" smtClean="0">
              <a:cs typeface="+mn-ea"/>
              <a:sym typeface="+mn-lt"/>
            </a:endParaRPr>
          </a:p>
          <a:p>
            <a:r>
              <a:rPr lang="en-US" altLang="zh-CN" sz="2400" dirty="0" smtClean="0">
                <a:cs typeface="+mn-ea"/>
                <a:sym typeface="+mn-lt"/>
              </a:rPr>
              <a:t>——</a:t>
            </a:r>
            <a:r>
              <a:rPr lang="zh-CN" altLang="en-US" sz="2400" dirty="0" smtClean="0">
                <a:cs typeface="+mn-ea"/>
                <a:sym typeface="+mn-lt"/>
              </a:rPr>
              <a:t>短租房应用平台服务质量数据采集分析系统</a:t>
            </a:r>
            <a:endParaRPr lang="en-US" altLang="zh-CN" sz="2400" dirty="0">
              <a:cs typeface="+mn-ea"/>
              <a:sym typeface="+mn-lt"/>
            </a:endParaRPr>
          </a:p>
        </p:txBody>
      </p:sp>
      <p:sp>
        <p:nvSpPr>
          <p:cNvPr id="4" name="文本占位符 3"/>
          <p:cNvSpPr>
            <a:spLocks noGrp="1"/>
          </p:cNvSpPr>
          <p:nvPr>
            <p:ph type="body" sz="quarter" idx="12"/>
          </p:nvPr>
        </p:nvSpPr>
        <p:spPr>
          <a:xfrm>
            <a:off x="3500437" y="4782312"/>
            <a:ext cx="5191125" cy="707886"/>
          </a:xfrm>
        </p:spPr>
        <p:txBody>
          <a:bodyPr/>
          <a:lstStyle/>
          <a:p>
            <a:r>
              <a:rPr lang="en-US" altLang="zh-CN" dirty="0">
                <a:cs typeface="+mn-ea"/>
                <a:sym typeface="+mn-lt"/>
              </a:rPr>
              <a:t>PRESENTED </a:t>
            </a:r>
            <a:r>
              <a:rPr lang="en-US" altLang="zh-CN" dirty="0" smtClean="0">
                <a:cs typeface="+mn-ea"/>
                <a:sym typeface="+mn-lt"/>
              </a:rPr>
              <a:t>BY</a:t>
            </a:r>
          </a:p>
          <a:p>
            <a:r>
              <a:rPr lang="zh-CN" altLang="en-US" dirty="0" smtClean="0">
                <a:cs typeface="+mn-ea"/>
                <a:sym typeface="+mn-lt"/>
              </a:rPr>
              <a:t>文良  </a:t>
            </a:r>
            <a:r>
              <a:rPr lang="en-US" altLang="zh-CN" dirty="0" smtClean="0">
                <a:cs typeface="+mn-ea"/>
                <a:sym typeface="+mn-lt"/>
              </a:rPr>
              <a:t>1120133099</a:t>
            </a:r>
            <a:endParaRPr lang="en-US" altLang="zh-CN" dirty="0">
              <a:cs typeface="+mn-ea"/>
              <a:sym typeface="+mn-lt"/>
            </a:endParaRPr>
          </a:p>
        </p:txBody>
      </p:sp>
      <p:grpSp>
        <p:nvGrpSpPr>
          <p:cNvPr id="7" name="组合 6"/>
          <p:cNvGrpSpPr/>
          <p:nvPr/>
        </p:nvGrpSpPr>
        <p:grpSpPr>
          <a:xfrm>
            <a:off x="4431044" y="6081784"/>
            <a:ext cx="3329909" cy="596198"/>
            <a:chOff x="4080540" y="6073381"/>
            <a:chExt cx="3329909" cy="596198"/>
          </a:xfrm>
        </p:grpSpPr>
        <p:pic>
          <p:nvPicPr>
            <p:cNvPr id="6" name="图片 5" descr="北京理工大学"/>
            <p:cNvPicPr/>
            <p:nvPr/>
          </p:nvPicPr>
          <p:blipFill>
            <a:blip r:embed="rId2" cstate="print">
              <a:extLst>
                <a:ext uri="{28A0092B-C50C-407E-A947-70E740481C1C}">
                  <a14:useLocalDpi xmlns:a14="http://schemas.microsoft.com/office/drawing/2010/main" val="0"/>
                </a:ext>
              </a:extLst>
            </a:blip>
            <a:srcRect t="32903" b="11380"/>
            <a:stretch>
              <a:fillRect/>
            </a:stretch>
          </p:blipFill>
          <p:spPr bwMode="auto">
            <a:xfrm>
              <a:off x="4781549" y="6124147"/>
              <a:ext cx="2628900" cy="494665"/>
            </a:xfrm>
            <a:prstGeom prst="rect">
              <a:avLst/>
            </a:prstGeom>
            <a:noFill/>
            <a:ln>
              <a:noFill/>
            </a:ln>
          </p:spPr>
        </p:pic>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0540" y="6073381"/>
              <a:ext cx="599615" cy="596198"/>
            </a:xfrm>
            <a:prstGeom prst="rect">
              <a:avLst/>
            </a:prstGeom>
          </p:spPr>
        </p:pic>
      </p:grpSp>
    </p:spTree>
    <p:extLst>
      <p:ext uri="{BB962C8B-B14F-4D97-AF65-F5344CB8AC3E}">
        <p14:creationId xmlns:p14="http://schemas.microsoft.com/office/powerpoint/2010/main" val="2526741431"/>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a:xfrm>
            <a:off x="2529630" y="390708"/>
            <a:ext cx="7132740" cy="523220"/>
          </a:xfrm>
        </p:spPr>
        <p:txBody>
          <a:bodyPr/>
          <a:lstStyle/>
          <a:p>
            <a:r>
              <a:rPr lang="en-US" altLang="zh-CN" dirty="0">
                <a:cs typeface="+mn-ea"/>
                <a:sym typeface="+mn-lt"/>
              </a:rPr>
              <a:t>Part </a:t>
            </a:r>
            <a:r>
              <a:rPr lang="en-US" altLang="zh-CN" dirty="0" smtClean="0">
                <a:cs typeface="+mn-ea"/>
                <a:sym typeface="+mn-lt"/>
              </a:rPr>
              <a:t>Two </a:t>
            </a:r>
            <a:r>
              <a:rPr lang="zh-CN" altLang="en-US" dirty="0" smtClean="0">
                <a:cs typeface="+mn-ea"/>
                <a:sym typeface="+mn-lt"/>
              </a:rPr>
              <a:t>相关技术介绍</a:t>
            </a:r>
            <a:endParaRPr lang="zh-CN" altLang="en-US" dirty="0">
              <a:cs typeface="+mn-ea"/>
              <a:sym typeface="+mn-lt"/>
            </a:endParaRPr>
          </a:p>
        </p:txBody>
      </p:sp>
      <p:sp>
        <p:nvSpPr>
          <p:cNvPr id="8" name="右箭头 7"/>
          <p:cNvSpPr/>
          <p:nvPr/>
        </p:nvSpPr>
        <p:spPr>
          <a:xfrm>
            <a:off x="1934356" y="3063923"/>
            <a:ext cx="8323286" cy="2788237"/>
          </a:xfrm>
          <a:prstGeom prst="rightArrow">
            <a:avLst/>
          </a:prstGeom>
          <a:solidFill>
            <a:schemeClr val="bg1">
              <a:lumMod val="95000"/>
            </a:schemeClr>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zh-CN" altLang="en-US">
              <a:solidFill>
                <a:srgbClr val="000000">
                  <a:hueOff val="0"/>
                  <a:satOff val="0"/>
                  <a:lumOff val="0"/>
                  <a:alphaOff val="0"/>
                </a:srgbClr>
              </a:solidFill>
              <a:cs typeface="+mn-ea"/>
              <a:sym typeface="+mn-lt"/>
            </a:endParaRPr>
          </a:p>
        </p:txBody>
      </p:sp>
      <p:pic>
        <p:nvPicPr>
          <p:cNvPr id="18" name="图片 17">
            <a:hlinkClick r:id="rId3"/>
          </p:cNvPr>
          <p:cNvPicPr>
            <a:picLocks noChangeAspect="1"/>
          </p:cNvPicPr>
          <p:nvPr>
            <p:custDataLst>
              <p:tags r:id="rId1"/>
            </p:custDataLst>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969871" y="6429224"/>
            <a:ext cx="1828800" cy="243840"/>
          </a:xfrm>
          <a:prstGeom prst="rect">
            <a:avLst/>
          </a:prstGeom>
        </p:spPr>
      </p:pic>
      <p:grpSp>
        <p:nvGrpSpPr>
          <p:cNvPr id="2" name="组合 1"/>
          <p:cNvGrpSpPr/>
          <p:nvPr/>
        </p:nvGrpSpPr>
        <p:grpSpPr>
          <a:xfrm>
            <a:off x="1912930" y="1869421"/>
            <a:ext cx="8317409" cy="2644102"/>
            <a:chOff x="1940233" y="1526699"/>
            <a:chExt cx="8317409" cy="2644102"/>
          </a:xfrm>
        </p:grpSpPr>
        <p:sp>
          <p:nvSpPr>
            <p:cNvPr id="5" name="矩形 4"/>
            <p:cNvSpPr/>
            <p:nvPr/>
          </p:nvSpPr>
          <p:spPr>
            <a:xfrm>
              <a:off x="2204185" y="1697137"/>
              <a:ext cx="7783628" cy="2031325"/>
            </a:xfrm>
            <a:prstGeom prst="rect">
              <a:avLst/>
            </a:prstGeom>
          </p:spPr>
          <p:txBody>
            <a:bodyPr wrap="square">
              <a:spAutoFit/>
            </a:bodyPr>
            <a:lstStyle/>
            <a:p>
              <a:r>
                <a:rPr lang="zh-CN" altLang="zh-CN" dirty="0"/>
                <a:t>网络爬虫（又被称为网页</a:t>
              </a:r>
              <a:r>
                <a:rPr lang="en-US" altLang="zh-CN" dirty="0" err="1">
                  <a:hlinkClick r:id="rId6"/>
                </a:rPr>
                <a:t>蜘蛛</a:t>
              </a:r>
              <a:r>
                <a:rPr lang="zh-CN" altLang="zh-CN" dirty="0"/>
                <a:t>，网络机器人，在</a:t>
              </a:r>
              <a:r>
                <a:rPr lang="en-US" altLang="zh-CN" dirty="0">
                  <a:hlinkClick r:id="rId7"/>
                </a:rPr>
                <a:t>FOAF</a:t>
              </a:r>
              <a:r>
                <a:rPr lang="zh-CN" altLang="zh-CN" dirty="0"/>
                <a:t>社区中间，更经常称为网页追逐者），是一种按照一定的规则，自动地抓取</a:t>
              </a:r>
              <a:r>
                <a:rPr lang="en-US" altLang="zh-CN" dirty="0" err="1">
                  <a:hlinkClick r:id="rId8"/>
                </a:rPr>
                <a:t>万维网</a:t>
              </a:r>
              <a:r>
                <a:rPr lang="zh-CN" altLang="zh-CN" dirty="0"/>
                <a:t>信息的程序或者脚本。另外一些不常使用的名字还有</a:t>
              </a:r>
              <a:r>
                <a:rPr lang="en-US" altLang="zh-CN" dirty="0" err="1">
                  <a:hlinkClick r:id="rId9"/>
                </a:rPr>
                <a:t>蚂蚁</a:t>
              </a:r>
              <a:r>
                <a:rPr lang="zh-CN" altLang="zh-CN" dirty="0"/>
                <a:t>、自动索引、模拟程序或者</a:t>
              </a:r>
              <a:r>
                <a:rPr lang="en-US" altLang="zh-CN" dirty="0" err="1">
                  <a:hlinkClick r:id="rId10"/>
                </a:rPr>
                <a:t>蠕虫</a:t>
              </a:r>
              <a:r>
                <a:rPr lang="zh-CN" altLang="zh-CN" dirty="0"/>
                <a:t>。</a:t>
              </a:r>
            </a:p>
            <a:p>
              <a:r>
                <a:rPr lang="zh-CN" altLang="zh-CN" dirty="0"/>
                <a:t>网络爬虫是捜索引擎抓取系统的重要组成部分</a:t>
              </a:r>
              <a:r>
                <a:rPr lang="zh-CN" altLang="en-US" dirty="0"/>
                <a:t>。</a:t>
              </a:r>
              <a:endParaRPr lang="en-US" altLang="zh-CN" dirty="0"/>
            </a:p>
            <a:p>
              <a:endParaRPr lang="en-US" altLang="zh-CN" dirty="0" smtClean="0"/>
            </a:p>
            <a:p>
              <a:r>
                <a:rPr lang="zh-CN" altLang="zh-CN" dirty="0" smtClean="0"/>
                <a:t>爬虫</a:t>
              </a:r>
              <a:r>
                <a:rPr lang="zh-CN" altLang="zh-CN" dirty="0"/>
                <a:t>的主要</a:t>
              </a:r>
              <a:r>
                <a:rPr lang="zh-CN" altLang="zh-CN" dirty="0" smtClean="0"/>
                <a:t>目的</a:t>
              </a:r>
              <a:r>
                <a:rPr lang="zh-CN" altLang="en-US" dirty="0" smtClean="0"/>
                <a:t>，</a:t>
              </a:r>
              <a:r>
                <a:rPr lang="zh-CN" altLang="zh-CN" dirty="0" smtClean="0"/>
                <a:t>是</a:t>
              </a:r>
              <a:r>
                <a:rPr lang="zh-CN" altLang="zh-CN" dirty="0"/>
                <a:t>将互联网上的网页下载到本地形成一个或联网内容的镜像</a:t>
              </a:r>
              <a:r>
                <a:rPr lang="zh-CN" altLang="zh-CN" dirty="0" smtClean="0"/>
                <a:t>备份</a:t>
              </a:r>
              <a:r>
                <a:rPr lang="zh-CN" altLang="en-US" dirty="0" smtClean="0"/>
                <a:t>。</a:t>
              </a:r>
              <a:endParaRPr lang="zh-CN" altLang="zh-CN" dirty="0"/>
            </a:p>
          </p:txBody>
        </p:sp>
        <p:sp>
          <p:nvSpPr>
            <p:cNvPr id="4" name="矩形 3"/>
            <p:cNvSpPr/>
            <p:nvPr/>
          </p:nvSpPr>
          <p:spPr>
            <a:xfrm>
              <a:off x="1940233" y="1526699"/>
              <a:ext cx="8317409" cy="2644102"/>
            </a:xfrm>
            <a:prstGeom prst="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200" dirty="0">
                <a:solidFill>
                  <a:srgbClr val="000000">
                    <a:lumMod val="95000"/>
                    <a:lumOff val="5000"/>
                  </a:srgbClr>
                </a:solidFill>
                <a:cs typeface="+mn-ea"/>
                <a:sym typeface="+mn-lt"/>
              </a:endParaRPr>
            </a:p>
          </p:txBody>
        </p:sp>
      </p:grpSp>
    </p:spTree>
    <p:extLst>
      <p:ext uri="{BB962C8B-B14F-4D97-AF65-F5344CB8AC3E}">
        <p14:creationId xmlns:p14="http://schemas.microsoft.com/office/powerpoint/2010/main" val="4284409627"/>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529630" y="390708"/>
            <a:ext cx="7132740" cy="523220"/>
          </a:xfrm>
        </p:spPr>
        <p:txBody>
          <a:bodyPr/>
          <a:lstStyle/>
          <a:p>
            <a:r>
              <a:rPr lang="en-US" altLang="zh-CN" dirty="0">
                <a:cs typeface="+mn-ea"/>
                <a:sym typeface="+mn-lt"/>
              </a:rPr>
              <a:t>Part </a:t>
            </a:r>
            <a:r>
              <a:rPr lang="en-US" altLang="zh-CN" dirty="0" smtClean="0">
                <a:cs typeface="+mn-ea"/>
                <a:sym typeface="+mn-lt"/>
              </a:rPr>
              <a:t>Two </a:t>
            </a:r>
            <a:r>
              <a:rPr lang="zh-CN" altLang="en-US" dirty="0" smtClean="0">
                <a:cs typeface="+mn-ea"/>
                <a:sym typeface="+mn-lt"/>
              </a:rPr>
              <a:t>相关技术介绍</a:t>
            </a:r>
            <a:endParaRPr lang="zh-CN" altLang="en-US" dirty="0">
              <a:cs typeface="+mn-ea"/>
              <a:sym typeface="+mn-lt"/>
            </a:endParaRPr>
          </a:p>
        </p:txBody>
      </p:sp>
      <p:pic>
        <p:nvPicPr>
          <p:cNvPr id="3" name="图片 2"/>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Lst>
          </a:blip>
          <a:srcRect t="69270"/>
          <a:stretch/>
        </p:blipFill>
        <p:spPr>
          <a:xfrm>
            <a:off x="0" y="3893821"/>
            <a:ext cx="12192000" cy="2107530"/>
          </a:xfrm>
          <a:prstGeom prst="rect">
            <a:avLst/>
          </a:prstGeom>
        </p:spPr>
      </p:pic>
      <p:sp>
        <p:nvSpPr>
          <p:cNvPr id="4" name="矩形 3"/>
          <p:cNvSpPr/>
          <p:nvPr/>
        </p:nvSpPr>
        <p:spPr>
          <a:xfrm>
            <a:off x="0" y="3893821"/>
            <a:ext cx="12192000" cy="2107530"/>
          </a:xfrm>
          <a:prstGeom prst="rect">
            <a:avLst/>
          </a:prstGeom>
          <a:solidFill>
            <a:schemeClr val="tx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200" dirty="0">
              <a:cs typeface="+mn-ea"/>
              <a:sym typeface="+mn-lt"/>
            </a:endParaRPr>
          </a:p>
        </p:txBody>
      </p:sp>
      <p:sp>
        <p:nvSpPr>
          <p:cNvPr id="5" name="文本框 4"/>
          <p:cNvSpPr txBox="1"/>
          <p:nvPr/>
        </p:nvSpPr>
        <p:spPr>
          <a:xfrm>
            <a:off x="2885825" y="4541321"/>
            <a:ext cx="6420348" cy="812530"/>
          </a:xfrm>
          <a:prstGeom prst="rect">
            <a:avLst/>
          </a:prstGeom>
          <a:noFill/>
        </p:spPr>
        <p:txBody>
          <a:bodyPr wrap="none" rtlCol="0">
            <a:spAutoFit/>
          </a:bodyPr>
          <a:lstStyle/>
          <a:p>
            <a:pPr algn="ctr">
              <a:lnSpc>
                <a:spcPct val="130000"/>
              </a:lnSpc>
              <a:spcBef>
                <a:spcPts val="600"/>
              </a:spcBef>
            </a:pPr>
            <a:r>
              <a:rPr lang="en-US" altLang="zh-CN" sz="3600" b="1" kern="0" dirty="0" smtClean="0">
                <a:solidFill>
                  <a:schemeClr val="bg1"/>
                </a:solidFill>
                <a:cs typeface="+mn-ea"/>
                <a:sym typeface="+mn-lt"/>
              </a:rPr>
              <a:t>“Life is short</a:t>
            </a:r>
            <a:r>
              <a:rPr lang="zh-CN" altLang="en-US" sz="3600" b="1" kern="0" dirty="0" smtClean="0">
                <a:solidFill>
                  <a:schemeClr val="bg1"/>
                </a:solidFill>
                <a:cs typeface="+mn-ea"/>
                <a:sym typeface="+mn-lt"/>
              </a:rPr>
              <a:t>，</a:t>
            </a:r>
            <a:r>
              <a:rPr lang="en-US" altLang="zh-CN" sz="3600" b="1" kern="0" dirty="0" smtClean="0">
                <a:solidFill>
                  <a:schemeClr val="bg1"/>
                </a:solidFill>
                <a:cs typeface="+mn-ea"/>
                <a:sym typeface="+mn-lt"/>
              </a:rPr>
              <a:t>I use python.”</a:t>
            </a:r>
            <a:endParaRPr lang="zh-CN" altLang="en-US" sz="3600" b="1" kern="0" dirty="0">
              <a:solidFill>
                <a:schemeClr val="bg1"/>
              </a:solidFill>
              <a:cs typeface="+mn-ea"/>
              <a:sym typeface="+mn-lt"/>
            </a:endParaRPr>
          </a:p>
        </p:txBody>
      </p:sp>
      <p:sp>
        <p:nvSpPr>
          <p:cNvPr id="11" name="文本框 10"/>
          <p:cNvSpPr txBox="1"/>
          <p:nvPr/>
        </p:nvSpPr>
        <p:spPr>
          <a:xfrm>
            <a:off x="1334581" y="1600433"/>
            <a:ext cx="1045479" cy="450508"/>
          </a:xfrm>
          <a:prstGeom prst="rect">
            <a:avLst/>
          </a:prstGeom>
          <a:noFill/>
        </p:spPr>
        <p:txBody>
          <a:bodyPr wrap="none" rtlCol="0">
            <a:spAutoFit/>
          </a:bodyPr>
          <a:lstStyle/>
          <a:p>
            <a:pPr>
              <a:lnSpc>
                <a:spcPct val="130000"/>
              </a:lnSpc>
            </a:pPr>
            <a:r>
              <a:rPr lang="en-US" altLang="zh-CN" sz="2000" b="1" kern="0" dirty="0">
                <a:cs typeface="+mn-ea"/>
                <a:sym typeface="+mn-lt"/>
              </a:rPr>
              <a:t>P</a:t>
            </a:r>
            <a:r>
              <a:rPr lang="en-US" altLang="zh-CN" sz="2000" b="1" kern="0" dirty="0" smtClean="0">
                <a:cs typeface="+mn-ea"/>
                <a:sym typeface="+mn-lt"/>
              </a:rPr>
              <a:t>ython</a:t>
            </a:r>
            <a:endParaRPr lang="zh-CN" altLang="en-US" sz="2000" b="1" kern="0" dirty="0">
              <a:cs typeface="+mn-ea"/>
              <a:sym typeface="+mn-lt"/>
            </a:endParaRPr>
          </a:p>
        </p:txBody>
      </p:sp>
      <p:sp>
        <p:nvSpPr>
          <p:cNvPr id="12" name="文本框 11"/>
          <p:cNvSpPr txBox="1"/>
          <p:nvPr/>
        </p:nvSpPr>
        <p:spPr>
          <a:xfrm>
            <a:off x="1334581" y="2152812"/>
            <a:ext cx="3461644" cy="1212640"/>
          </a:xfrm>
          <a:prstGeom prst="rect">
            <a:avLst/>
          </a:prstGeom>
          <a:noFill/>
        </p:spPr>
        <p:txBody>
          <a:bodyPr wrap="square" rtlCol="0">
            <a:spAutoFit/>
          </a:bodyPr>
          <a:lstStyle/>
          <a:p>
            <a:pPr>
              <a:lnSpc>
                <a:spcPct val="130000"/>
              </a:lnSpc>
              <a:spcBef>
                <a:spcPts val="600"/>
              </a:spcBef>
            </a:pPr>
            <a:r>
              <a:rPr lang="en-US" altLang="zh-CN" sz="1400" dirty="0"/>
              <a:t>Python</a:t>
            </a:r>
            <a:r>
              <a:rPr lang="zh-CN" altLang="zh-CN" sz="1400" dirty="0"/>
              <a:t>是一种面向对象的解释型</a:t>
            </a:r>
            <a:r>
              <a:rPr lang="en-US" altLang="zh-CN" sz="1400" dirty="0" err="1" smtClean="0">
                <a:hlinkClick r:id="rId5"/>
              </a:rPr>
              <a:t>计算机程序设计语言</a:t>
            </a:r>
            <a:r>
              <a:rPr lang="zh-CN" altLang="en-US" sz="1400" dirty="0" smtClean="0"/>
              <a:t>。</a:t>
            </a:r>
            <a:r>
              <a:rPr lang="en-US" altLang="zh-CN" sz="1400" dirty="0"/>
              <a:t>Python</a:t>
            </a:r>
            <a:r>
              <a:rPr lang="zh-CN" altLang="zh-CN" sz="1400" dirty="0"/>
              <a:t>本身被设计为可扩充的。并非所有的特性和功能都集成到语言核心</a:t>
            </a:r>
            <a:endParaRPr lang="zh-CN" altLang="en-US" sz="1400" kern="0" dirty="0">
              <a:cs typeface="+mn-ea"/>
              <a:sym typeface="+mn-lt"/>
            </a:endParaRPr>
          </a:p>
        </p:txBody>
      </p:sp>
      <p:sp>
        <p:nvSpPr>
          <p:cNvPr id="13" name="文本框 12"/>
          <p:cNvSpPr txBox="1"/>
          <p:nvPr/>
        </p:nvSpPr>
        <p:spPr>
          <a:xfrm>
            <a:off x="7164090" y="1600433"/>
            <a:ext cx="1467068" cy="452881"/>
          </a:xfrm>
          <a:prstGeom prst="rect">
            <a:avLst/>
          </a:prstGeom>
          <a:noFill/>
        </p:spPr>
        <p:txBody>
          <a:bodyPr wrap="none" rtlCol="0">
            <a:spAutoFit/>
          </a:bodyPr>
          <a:lstStyle/>
          <a:p>
            <a:pPr>
              <a:lnSpc>
                <a:spcPct val="130000"/>
              </a:lnSpc>
            </a:pPr>
            <a:r>
              <a:rPr lang="zh-CN" altLang="en-US" sz="2000" b="1" kern="0" dirty="0" smtClean="0">
                <a:cs typeface="+mn-ea"/>
                <a:sym typeface="+mn-lt"/>
              </a:rPr>
              <a:t>网页采集器</a:t>
            </a:r>
            <a:endParaRPr lang="zh-CN" altLang="en-US" sz="2000" b="1" kern="0" dirty="0">
              <a:cs typeface="+mn-ea"/>
              <a:sym typeface="+mn-lt"/>
            </a:endParaRPr>
          </a:p>
        </p:txBody>
      </p:sp>
      <p:sp>
        <p:nvSpPr>
          <p:cNvPr id="14" name="文本框 13"/>
          <p:cNvSpPr txBox="1"/>
          <p:nvPr/>
        </p:nvSpPr>
        <p:spPr>
          <a:xfrm>
            <a:off x="7164090" y="2152812"/>
            <a:ext cx="3461644" cy="904863"/>
          </a:xfrm>
          <a:prstGeom prst="rect">
            <a:avLst/>
          </a:prstGeom>
          <a:noFill/>
        </p:spPr>
        <p:txBody>
          <a:bodyPr wrap="square" rtlCol="0">
            <a:spAutoFit/>
          </a:bodyPr>
          <a:lstStyle/>
          <a:p>
            <a:pPr>
              <a:lnSpc>
                <a:spcPct val="130000"/>
              </a:lnSpc>
              <a:spcBef>
                <a:spcPts val="600"/>
              </a:spcBef>
            </a:pPr>
            <a:r>
              <a:rPr lang="zh-CN" altLang="en-US" sz="1400" b="1" dirty="0"/>
              <a:t>八爪鱼</a:t>
            </a:r>
            <a:r>
              <a:rPr lang="zh-CN" altLang="en-US" sz="1400" dirty="0"/>
              <a:t>采集器是深圳视界信息技术有限公司多年潜心研发的一款业界领先的新一代、智能、通用网页数据采集</a:t>
            </a:r>
            <a:r>
              <a:rPr lang="zh-CN" altLang="en-US" sz="1400" dirty="0" smtClean="0"/>
              <a:t>器。</a:t>
            </a:r>
            <a:endParaRPr lang="zh-CN" altLang="en-US" sz="1400" kern="0" dirty="0">
              <a:cs typeface="+mn-ea"/>
              <a:sym typeface="+mn-lt"/>
            </a:endParaRPr>
          </a:p>
        </p:txBody>
      </p:sp>
      <p:pic>
        <p:nvPicPr>
          <p:cNvPr id="15" name="图片 14">
            <a:hlinkClick r:id="rId6"/>
          </p:cNvPr>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a:off x="5181599" y="6429224"/>
            <a:ext cx="1828800" cy="243840"/>
          </a:xfrm>
          <a:prstGeom prst="rect">
            <a:avLst/>
          </a:prstGeom>
        </p:spPr>
      </p:pic>
    </p:spTree>
    <p:extLst>
      <p:ext uri="{BB962C8B-B14F-4D97-AF65-F5344CB8AC3E}">
        <p14:creationId xmlns:p14="http://schemas.microsoft.com/office/powerpoint/2010/main" val="3508472361"/>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529630" y="390708"/>
            <a:ext cx="7132740" cy="523220"/>
          </a:xfrm>
        </p:spPr>
        <p:txBody>
          <a:bodyPr/>
          <a:lstStyle/>
          <a:p>
            <a:r>
              <a:rPr lang="en-US" altLang="zh-CN" dirty="0">
                <a:cs typeface="+mn-ea"/>
                <a:sym typeface="+mn-lt"/>
              </a:rPr>
              <a:t>Part </a:t>
            </a:r>
            <a:r>
              <a:rPr lang="en-US" altLang="zh-CN" dirty="0" smtClean="0">
                <a:cs typeface="+mn-ea"/>
                <a:sym typeface="+mn-lt"/>
              </a:rPr>
              <a:t>Two</a:t>
            </a:r>
            <a:r>
              <a:rPr lang="en-US" altLang="zh-CN" dirty="0" smtClean="0">
                <a:cs typeface="+mn-ea"/>
                <a:sym typeface="+mn-lt"/>
              </a:rPr>
              <a:t> </a:t>
            </a:r>
            <a:r>
              <a:rPr lang="zh-CN" altLang="en-US" dirty="0" smtClean="0">
                <a:cs typeface="+mn-ea"/>
                <a:sym typeface="+mn-lt"/>
              </a:rPr>
              <a:t>相关技术介绍</a:t>
            </a:r>
            <a:endParaRPr lang="zh-CN" altLang="en-US" dirty="0">
              <a:cs typeface="+mn-ea"/>
              <a:sym typeface="+mn-lt"/>
            </a:endParaRPr>
          </a:p>
        </p:txBody>
      </p:sp>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l="-1" t="-1" r="564" b="-547"/>
          <a:stretch/>
        </p:blipFill>
        <p:spPr>
          <a:xfrm>
            <a:off x="1497346" y="1182125"/>
            <a:ext cx="9162777" cy="50220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9287138"/>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cs typeface="+mn-ea"/>
                <a:sym typeface="+mn-lt"/>
              </a:rPr>
              <a:t>03 </a:t>
            </a:r>
            <a:r>
              <a:rPr lang="zh-CN" altLang="en-US" dirty="0" smtClean="0">
                <a:cs typeface="+mn-ea"/>
                <a:sym typeface="+mn-lt"/>
              </a:rPr>
              <a:t>论文进展</a:t>
            </a:r>
            <a:endParaRPr lang="zh-CN" altLang="en-US" dirty="0">
              <a:cs typeface="+mn-ea"/>
              <a:sym typeface="+mn-lt"/>
            </a:endParaRPr>
          </a:p>
        </p:txBody>
      </p:sp>
      <p:pic>
        <p:nvPicPr>
          <p:cNvPr id="3" name="图片 2">
            <a:hlinkClick r:id="rId3"/>
          </p:cNvPr>
          <p:cNvPicPr>
            <a:picLocks noChangeAspect="1"/>
          </p:cNvPicPr>
          <p:nvPr>
            <p:custDataLst>
              <p:tags r:id="rId1"/>
            </p:custDataLst>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81600" y="6429224"/>
            <a:ext cx="1828800" cy="243840"/>
          </a:xfrm>
          <a:prstGeom prst="rect">
            <a:avLst/>
          </a:prstGeom>
        </p:spPr>
      </p:pic>
    </p:spTree>
    <p:extLst>
      <p:ext uri="{BB962C8B-B14F-4D97-AF65-F5344CB8AC3E}">
        <p14:creationId xmlns:p14="http://schemas.microsoft.com/office/powerpoint/2010/main" val="3650049958"/>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529630" y="390708"/>
            <a:ext cx="7132740" cy="523220"/>
          </a:xfrm>
        </p:spPr>
        <p:txBody>
          <a:bodyPr/>
          <a:lstStyle/>
          <a:p>
            <a:r>
              <a:rPr lang="en-US" altLang="zh-CN" dirty="0">
                <a:cs typeface="+mn-ea"/>
                <a:sym typeface="+mn-lt"/>
              </a:rPr>
              <a:t>Part </a:t>
            </a:r>
            <a:r>
              <a:rPr lang="en-US" altLang="zh-CN" dirty="0" smtClean="0">
                <a:cs typeface="+mn-ea"/>
                <a:sym typeface="+mn-lt"/>
              </a:rPr>
              <a:t>Three</a:t>
            </a:r>
            <a:r>
              <a:rPr lang="en-US" altLang="zh-CN" dirty="0" smtClean="0">
                <a:cs typeface="+mn-ea"/>
                <a:sym typeface="+mn-lt"/>
              </a:rPr>
              <a:t> </a:t>
            </a:r>
            <a:r>
              <a:rPr lang="zh-CN" altLang="en-US" dirty="0" smtClean="0">
                <a:cs typeface="+mn-ea"/>
                <a:sym typeface="+mn-lt"/>
              </a:rPr>
              <a:t>论文进展</a:t>
            </a:r>
            <a:endParaRPr lang="zh-CN" altLang="en-US" dirty="0">
              <a:cs typeface="+mn-ea"/>
              <a:sym typeface="+mn-lt"/>
            </a:endParaRPr>
          </a:p>
        </p:txBody>
      </p:sp>
      <p:sp>
        <p:nvSpPr>
          <p:cNvPr id="39" name="圆角右箭头 38"/>
          <p:cNvSpPr/>
          <p:nvPr/>
        </p:nvSpPr>
        <p:spPr>
          <a:xfrm rot="16200000" flipH="1" flipV="1">
            <a:off x="4678215" y="-1045426"/>
            <a:ext cx="1512123" cy="10866968"/>
          </a:xfrm>
          <a:prstGeom prst="bentArrow">
            <a:avLst>
              <a:gd name="adj1" fmla="val 25820"/>
              <a:gd name="adj2" fmla="val 25000"/>
              <a:gd name="adj3" fmla="val 25000"/>
              <a:gd name="adj4" fmla="val 43750"/>
            </a:avLst>
          </a:prstGeom>
          <a:solidFill>
            <a:schemeClr val="accent2"/>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kumimoji="1" lang="zh-CN" altLang="en-US">
              <a:solidFill>
                <a:srgbClr val="000000"/>
              </a:solidFill>
              <a:cs typeface="+mn-ea"/>
              <a:sym typeface="+mn-lt"/>
            </a:endParaRPr>
          </a:p>
        </p:txBody>
      </p:sp>
      <p:sp>
        <p:nvSpPr>
          <p:cNvPr id="40" name="圆角右箭头 39"/>
          <p:cNvSpPr/>
          <p:nvPr/>
        </p:nvSpPr>
        <p:spPr>
          <a:xfrm rot="5400000" flipH="1">
            <a:off x="3977710" y="-1459183"/>
            <a:ext cx="1512123" cy="9465963"/>
          </a:xfrm>
          <a:prstGeom prst="bentArrow">
            <a:avLst>
              <a:gd name="adj1" fmla="val 25820"/>
              <a:gd name="adj2" fmla="val 25000"/>
              <a:gd name="adj3" fmla="val 25000"/>
              <a:gd name="adj4" fmla="val 43750"/>
            </a:avLst>
          </a:prstGeom>
          <a:solidFill>
            <a:schemeClr val="accent1"/>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kumimoji="1" lang="zh-CN" altLang="en-US">
              <a:solidFill>
                <a:srgbClr val="000000"/>
              </a:solidFill>
              <a:cs typeface="+mn-ea"/>
              <a:sym typeface="+mn-lt"/>
            </a:endParaRPr>
          </a:p>
        </p:txBody>
      </p:sp>
      <p:sp>
        <p:nvSpPr>
          <p:cNvPr id="41" name="圆角右箭头 40"/>
          <p:cNvSpPr/>
          <p:nvPr/>
        </p:nvSpPr>
        <p:spPr>
          <a:xfrm rot="16200000" flipH="1" flipV="1">
            <a:off x="3502665" y="87846"/>
            <a:ext cx="1512123" cy="8552936"/>
          </a:xfrm>
          <a:prstGeom prst="bentArrow">
            <a:avLst>
              <a:gd name="adj1" fmla="val 25820"/>
              <a:gd name="adj2" fmla="val 25000"/>
              <a:gd name="adj3" fmla="val 25000"/>
              <a:gd name="adj4" fmla="val 43750"/>
            </a:avLst>
          </a:prstGeom>
          <a:solidFill>
            <a:schemeClr val="accent2"/>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kumimoji="1" lang="zh-CN" altLang="en-US">
              <a:solidFill>
                <a:srgbClr val="000000"/>
              </a:solidFill>
              <a:cs typeface="+mn-ea"/>
              <a:sym typeface="+mn-lt"/>
            </a:endParaRPr>
          </a:p>
        </p:txBody>
      </p:sp>
      <p:sp>
        <p:nvSpPr>
          <p:cNvPr id="42" name="圆角右箭头 41"/>
          <p:cNvSpPr/>
          <p:nvPr/>
        </p:nvSpPr>
        <p:spPr>
          <a:xfrm rot="5400000" flipH="1">
            <a:off x="2894225" y="-417976"/>
            <a:ext cx="1512123" cy="7336061"/>
          </a:xfrm>
          <a:prstGeom prst="bentArrow">
            <a:avLst>
              <a:gd name="adj1" fmla="val 25820"/>
              <a:gd name="adj2" fmla="val 25000"/>
              <a:gd name="adj3" fmla="val 25000"/>
              <a:gd name="adj4" fmla="val 43750"/>
            </a:avLst>
          </a:prstGeom>
          <a:solidFill>
            <a:schemeClr val="accent1"/>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kumimoji="1" lang="zh-CN" altLang="en-US">
              <a:solidFill>
                <a:srgbClr val="000000"/>
              </a:solidFill>
              <a:cs typeface="+mn-ea"/>
              <a:sym typeface="+mn-lt"/>
            </a:endParaRPr>
          </a:p>
        </p:txBody>
      </p:sp>
      <p:sp>
        <p:nvSpPr>
          <p:cNvPr id="43" name="圆角右箭头 42"/>
          <p:cNvSpPr/>
          <p:nvPr/>
        </p:nvSpPr>
        <p:spPr>
          <a:xfrm rot="16200000" flipH="1" flipV="1">
            <a:off x="2379819" y="1229231"/>
            <a:ext cx="1512123" cy="6270171"/>
          </a:xfrm>
          <a:prstGeom prst="bentArrow">
            <a:avLst>
              <a:gd name="adj1" fmla="val 25820"/>
              <a:gd name="adj2" fmla="val 25000"/>
              <a:gd name="adj3" fmla="val 25000"/>
              <a:gd name="adj4" fmla="val 43750"/>
            </a:avLst>
          </a:prstGeom>
          <a:solidFill>
            <a:schemeClr val="accent2"/>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kumimoji="1" lang="zh-CN" altLang="en-US">
              <a:solidFill>
                <a:srgbClr val="000000"/>
              </a:solidFill>
              <a:cs typeface="+mn-ea"/>
              <a:sym typeface="+mn-lt"/>
            </a:endParaRPr>
          </a:p>
        </p:txBody>
      </p:sp>
      <p:sp>
        <p:nvSpPr>
          <p:cNvPr id="44" name="圆角右箭头 43"/>
          <p:cNvSpPr/>
          <p:nvPr/>
        </p:nvSpPr>
        <p:spPr>
          <a:xfrm rot="5400000" flipH="1">
            <a:off x="1933771" y="561018"/>
            <a:ext cx="1512123" cy="5378079"/>
          </a:xfrm>
          <a:prstGeom prst="bentArrow">
            <a:avLst>
              <a:gd name="adj1" fmla="val 25820"/>
              <a:gd name="adj2" fmla="val 25000"/>
              <a:gd name="adj3" fmla="val 25000"/>
              <a:gd name="adj4" fmla="val 43750"/>
            </a:avLst>
          </a:prstGeom>
          <a:solidFill>
            <a:schemeClr val="accent1"/>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kumimoji="1" lang="zh-CN" altLang="en-US">
              <a:solidFill>
                <a:srgbClr val="000000"/>
              </a:solidFill>
              <a:cs typeface="+mn-ea"/>
              <a:sym typeface="+mn-lt"/>
            </a:endParaRPr>
          </a:p>
        </p:txBody>
      </p:sp>
      <p:sp>
        <p:nvSpPr>
          <p:cNvPr id="45" name="圆角右箭头 44"/>
          <p:cNvSpPr/>
          <p:nvPr/>
        </p:nvSpPr>
        <p:spPr>
          <a:xfrm rot="16200000" flipH="1" flipV="1">
            <a:off x="1192286" y="2416764"/>
            <a:ext cx="1512123" cy="3895107"/>
          </a:xfrm>
          <a:prstGeom prst="bentArrow">
            <a:avLst>
              <a:gd name="adj1" fmla="val 25820"/>
              <a:gd name="adj2" fmla="val 25000"/>
              <a:gd name="adj3" fmla="val 25000"/>
              <a:gd name="adj4" fmla="val 43750"/>
            </a:avLst>
          </a:prstGeom>
          <a:solidFill>
            <a:schemeClr val="accent2"/>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kumimoji="1" lang="zh-CN" altLang="en-US">
              <a:solidFill>
                <a:srgbClr val="000000"/>
              </a:solidFill>
              <a:cs typeface="+mn-ea"/>
              <a:sym typeface="+mn-lt"/>
            </a:endParaRPr>
          </a:p>
        </p:txBody>
      </p:sp>
      <p:sp>
        <p:nvSpPr>
          <p:cNvPr id="46" name="圆角右箭头 45"/>
          <p:cNvSpPr/>
          <p:nvPr/>
        </p:nvSpPr>
        <p:spPr>
          <a:xfrm rot="5400000" flipH="1">
            <a:off x="915194" y="1579596"/>
            <a:ext cx="1512123" cy="3340927"/>
          </a:xfrm>
          <a:prstGeom prst="bentArrow">
            <a:avLst>
              <a:gd name="adj1" fmla="val 25820"/>
              <a:gd name="adj2" fmla="val 25000"/>
              <a:gd name="adj3" fmla="val 25000"/>
              <a:gd name="adj4" fmla="val 43750"/>
            </a:avLst>
          </a:prstGeom>
          <a:solidFill>
            <a:schemeClr val="accent1"/>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kumimoji="1" lang="zh-CN" altLang="en-US">
              <a:solidFill>
                <a:srgbClr val="000000"/>
              </a:solidFill>
              <a:cs typeface="+mn-ea"/>
              <a:sym typeface="+mn-lt"/>
            </a:endParaRPr>
          </a:p>
        </p:txBody>
      </p:sp>
      <p:grpSp>
        <p:nvGrpSpPr>
          <p:cNvPr id="47" name="组 11"/>
          <p:cNvGrpSpPr/>
          <p:nvPr/>
        </p:nvGrpSpPr>
        <p:grpSpPr>
          <a:xfrm>
            <a:off x="2593103" y="1407511"/>
            <a:ext cx="1855252" cy="890171"/>
            <a:chOff x="1944231" y="681425"/>
            <a:chExt cx="1391439" cy="667629"/>
          </a:xfrm>
        </p:grpSpPr>
        <p:sp>
          <p:nvSpPr>
            <p:cNvPr id="48" name="文本框 47"/>
            <p:cNvSpPr txBox="1"/>
            <p:nvPr/>
          </p:nvSpPr>
          <p:spPr>
            <a:xfrm>
              <a:off x="1944231" y="681425"/>
              <a:ext cx="814166" cy="276999"/>
            </a:xfrm>
            <a:prstGeom prst="rect">
              <a:avLst/>
            </a:prstGeom>
            <a:noFill/>
          </p:spPr>
          <p:txBody>
            <a:bodyPr wrap="none" rtlCol="0" anchor="ctr">
              <a:spAutoFit/>
            </a:bodyPr>
            <a:lstStyle/>
            <a:p>
              <a:pPr defTabSz="609585"/>
              <a:r>
                <a:rPr kumimoji="1" lang="en-US" altLang="zh-CN" b="1" dirty="0" smtClean="0">
                  <a:solidFill>
                    <a:schemeClr val="accent1"/>
                  </a:solidFill>
                  <a:cs typeface="+mn-ea"/>
                  <a:sym typeface="+mn-lt"/>
                </a:rPr>
                <a:t>2016/12</a:t>
              </a:r>
              <a:endParaRPr kumimoji="1" lang="zh-CN" altLang="en-US" b="1" dirty="0">
                <a:solidFill>
                  <a:schemeClr val="accent1"/>
                </a:solidFill>
                <a:cs typeface="+mn-ea"/>
                <a:sym typeface="+mn-lt"/>
              </a:endParaRPr>
            </a:p>
          </p:txBody>
        </p:sp>
        <p:sp>
          <p:nvSpPr>
            <p:cNvPr id="49" name="文本框 48"/>
            <p:cNvSpPr txBox="1"/>
            <p:nvPr/>
          </p:nvSpPr>
          <p:spPr>
            <a:xfrm>
              <a:off x="1944231" y="1039738"/>
              <a:ext cx="1391439" cy="309316"/>
            </a:xfrm>
            <a:prstGeom prst="rect">
              <a:avLst/>
            </a:prstGeom>
            <a:noFill/>
          </p:spPr>
          <p:txBody>
            <a:bodyPr wrap="square" rtlCol="0" anchor="ctr">
              <a:spAutoFit/>
            </a:bodyPr>
            <a:lstStyle/>
            <a:p>
              <a:pPr defTabSz="609585">
                <a:lnSpc>
                  <a:spcPct val="130000"/>
                </a:lnSpc>
              </a:pPr>
              <a:r>
                <a:rPr kumimoji="1" lang="zh-CN" altLang="en-US" sz="1600" dirty="0" smtClean="0">
                  <a:solidFill>
                    <a:schemeClr val="accent1"/>
                  </a:solidFill>
                  <a:cs typeface="+mn-ea"/>
                  <a:sym typeface="+mn-lt"/>
                </a:rPr>
                <a:t>确定论文选题</a:t>
              </a:r>
              <a:endParaRPr kumimoji="1" lang="zh-CN" altLang="en-US" sz="1600" dirty="0">
                <a:solidFill>
                  <a:schemeClr val="accent1"/>
                </a:solidFill>
                <a:cs typeface="+mn-ea"/>
                <a:sym typeface="+mn-lt"/>
              </a:endParaRPr>
            </a:p>
          </p:txBody>
        </p:sp>
      </p:grpSp>
      <p:grpSp>
        <p:nvGrpSpPr>
          <p:cNvPr id="50" name="组 14"/>
          <p:cNvGrpSpPr/>
          <p:nvPr/>
        </p:nvGrpSpPr>
        <p:grpSpPr>
          <a:xfrm>
            <a:off x="3135880" y="5229416"/>
            <a:ext cx="1855252" cy="940650"/>
            <a:chOff x="2351314" y="3547856"/>
            <a:chExt cx="1391439" cy="705488"/>
          </a:xfrm>
        </p:grpSpPr>
        <p:sp>
          <p:nvSpPr>
            <p:cNvPr id="51" name="文本框 50"/>
            <p:cNvSpPr txBox="1"/>
            <p:nvPr/>
          </p:nvSpPr>
          <p:spPr>
            <a:xfrm>
              <a:off x="2439479" y="3547856"/>
              <a:ext cx="814166" cy="276999"/>
            </a:xfrm>
            <a:prstGeom prst="rect">
              <a:avLst/>
            </a:prstGeom>
            <a:noFill/>
          </p:spPr>
          <p:txBody>
            <a:bodyPr wrap="none" rtlCol="0" anchor="ctr">
              <a:spAutoFit/>
            </a:bodyPr>
            <a:lstStyle/>
            <a:p>
              <a:pPr defTabSz="609585"/>
              <a:r>
                <a:rPr kumimoji="1" lang="en-US" altLang="zh-CN" b="1" dirty="0" smtClean="0">
                  <a:solidFill>
                    <a:schemeClr val="accent2"/>
                  </a:solidFill>
                  <a:cs typeface="+mn-ea"/>
                  <a:sym typeface="+mn-lt"/>
                </a:rPr>
                <a:t>2017/01</a:t>
              </a:r>
              <a:endParaRPr kumimoji="1" lang="zh-CN" altLang="en-US" b="1" dirty="0">
                <a:solidFill>
                  <a:schemeClr val="accent2"/>
                </a:solidFill>
                <a:cs typeface="+mn-ea"/>
                <a:sym typeface="+mn-lt"/>
              </a:endParaRPr>
            </a:p>
          </p:txBody>
        </p:sp>
        <p:sp>
          <p:nvSpPr>
            <p:cNvPr id="52" name="文本框 51"/>
            <p:cNvSpPr txBox="1"/>
            <p:nvPr/>
          </p:nvSpPr>
          <p:spPr>
            <a:xfrm>
              <a:off x="2351314" y="3944028"/>
              <a:ext cx="1391439" cy="309316"/>
            </a:xfrm>
            <a:prstGeom prst="rect">
              <a:avLst/>
            </a:prstGeom>
            <a:noFill/>
          </p:spPr>
          <p:txBody>
            <a:bodyPr wrap="square" rtlCol="0" anchor="ctr">
              <a:spAutoFit/>
            </a:bodyPr>
            <a:lstStyle/>
            <a:p>
              <a:pPr defTabSz="609585">
                <a:lnSpc>
                  <a:spcPct val="130000"/>
                </a:lnSpc>
              </a:pPr>
              <a:r>
                <a:rPr kumimoji="1" lang="zh-CN" altLang="en-US" sz="1600" dirty="0" smtClean="0">
                  <a:solidFill>
                    <a:schemeClr val="accent2"/>
                  </a:solidFill>
                  <a:cs typeface="+mn-ea"/>
                  <a:sym typeface="+mn-lt"/>
                </a:rPr>
                <a:t>论文背景研究</a:t>
              </a:r>
              <a:endParaRPr kumimoji="1" lang="zh-CN" altLang="en-US" sz="1600" dirty="0">
                <a:solidFill>
                  <a:schemeClr val="accent2"/>
                </a:solidFill>
                <a:cs typeface="+mn-ea"/>
                <a:sym typeface="+mn-lt"/>
              </a:endParaRPr>
            </a:p>
          </p:txBody>
        </p:sp>
      </p:grpSp>
      <p:grpSp>
        <p:nvGrpSpPr>
          <p:cNvPr id="53" name="组 17"/>
          <p:cNvGrpSpPr/>
          <p:nvPr/>
        </p:nvGrpSpPr>
        <p:grpSpPr>
          <a:xfrm>
            <a:off x="4459506" y="1402492"/>
            <a:ext cx="1890927" cy="891349"/>
            <a:chOff x="3293979" y="689595"/>
            <a:chExt cx="1418195" cy="668511"/>
          </a:xfrm>
        </p:grpSpPr>
        <p:sp>
          <p:nvSpPr>
            <p:cNvPr id="54" name="文本框 53"/>
            <p:cNvSpPr txBox="1"/>
            <p:nvPr/>
          </p:nvSpPr>
          <p:spPr>
            <a:xfrm>
              <a:off x="3293979" y="689595"/>
              <a:ext cx="814166" cy="276999"/>
            </a:xfrm>
            <a:prstGeom prst="rect">
              <a:avLst/>
            </a:prstGeom>
            <a:noFill/>
          </p:spPr>
          <p:txBody>
            <a:bodyPr wrap="none" rtlCol="0" anchor="ctr">
              <a:spAutoFit/>
            </a:bodyPr>
            <a:lstStyle/>
            <a:p>
              <a:pPr defTabSz="609585"/>
              <a:r>
                <a:rPr kumimoji="1" lang="en-US" altLang="zh-CN" b="1" dirty="0" smtClean="0">
                  <a:solidFill>
                    <a:schemeClr val="accent1"/>
                  </a:solidFill>
                  <a:cs typeface="+mn-ea"/>
                  <a:sym typeface="+mn-lt"/>
                </a:rPr>
                <a:t>2017</a:t>
              </a:r>
              <a:r>
                <a:rPr kumimoji="1" lang="en-US" altLang="zh-CN" b="1" dirty="0" smtClean="0">
                  <a:solidFill>
                    <a:schemeClr val="accent1"/>
                  </a:solidFill>
                  <a:cs typeface="+mn-ea"/>
                  <a:sym typeface="+mn-lt"/>
                </a:rPr>
                <a:t>/02</a:t>
              </a:r>
              <a:endParaRPr kumimoji="1" lang="zh-CN" altLang="en-US" b="1" dirty="0">
                <a:solidFill>
                  <a:schemeClr val="accent1"/>
                </a:solidFill>
                <a:cs typeface="+mn-ea"/>
                <a:sym typeface="+mn-lt"/>
              </a:endParaRPr>
            </a:p>
          </p:txBody>
        </p:sp>
        <p:sp>
          <p:nvSpPr>
            <p:cNvPr id="55" name="文本框 54"/>
            <p:cNvSpPr txBox="1"/>
            <p:nvPr/>
          </p:nvSpPr>
          <p:spPr>
            <a:xfrm>
              <a:off x="3320735" y="1048791"/>
              <a:ext cx="1391439" cy="309315"/>
            </a:xfrm>
            <a:prstGeom prst="rect">
              <a:avLst/>
            </a:prstGeom>
            <a:noFill/>
          </p:spPr>
          <p:txBody>
            <a:bodyPr wrap="square" rtlCol="0" anchor="ctr">
              <a:spAutoFit/>
            </a:bodyPr>
            <a:lstStyle/>
            <a:p>
              <a:pPr defTabSz="609585">
                <a:lnSpc>
                  <a:spcPct val="130000"/>
                </a:lnSpc>
              </a:pPr>
              <a:r>
                <a:rPr kumimoji="1" lang="zh-CN" altLang="en-US" sz="1600" dirty="0" smtClean="0">
                  <a:solidFill>
                    <a:schemeClr val="accent1"/>
                  </a:solidFill>
                  <a:cs typeface="+mn-ea"/>
                  <a:sym typeface="+mn-lt"/>
                </a:rPr>
                <a:t>可行性研究</a:t>
              </a:r>
              <a:endParaRPr kumimoji="1" lang="zh-CN" altLang="en-US" sz="1600" dirty="0">
                <a:solidFill>
                  <a:schemeClr val="accent1"/>
                </a:solidFill>
                <a:cs typeface="+mn-ea"/>
                <a:sym typeface="+mn-lt"/>
              </a:endParaRPr>
            </a:p>
          </p:txBody>
        </p:sp>
      </p:grpSp>
      <p:grpSp>
        <p:nvGrpSpPr>
          <p:cNvPr id="56" name="组 20"/>
          <p:cNvGrpSpPr/>
          <p:nvPr/>
        </p:nvGrpSpPr>
        <p:grpSpPr>
          <a:xfrm>
            <a:off x="5435791" y="5229417"/>
            <a:ext cx="1855252" cy="940650"/>
            <a:chOff x="4076247" y="3547856"/>
            <a:chExt cx="1391439" cy="705488"/>
          </a:xfrm>
        </p:grpSpPr>
        <p:sp>
          <p:nvSpPr>
            <p:cNvPr id="57" name="文本框 56"/>
            <p:cNvSpPr txBox="1"/>
            <p:nvPr/>
          </p:nvSpPr>
          <p:spPr>
            <a:xfrm>
              <a:off x="4093879" y="3547856"/>
              <a:ext cx="814166" cy="276999"/>
            </a:xfrm>
            <a:prstGeom prst="rect">
              <a:avLst/>
            </a:prstGeom>
            <a:noFill/>
          </p:spPr>
          <p:txBody>
            <a:bodyPr wrap="none" rtlCol="0" anchor="ctr">
              <a:spAutoFit/>
            </a:bodyPr>
            <a:lstStyle/>
            <a:p>
              <a:pPr defTabSz="609585"/>
              <a:r>
                <a:rPr kumimoji="1" lang="en-US" altLang="zh-CN" b="1" dirty="0" smtClean="0">
                  <a:solidFill>
                    <a:schemeClr val="accent2"/>
                  </a:solidFill>
                  <a:cs typeface="+mn-ea"/>
                  <a:sym typeface="+mn-lt"/>
                </a:rPr>
                <a:t>2017/03</a:t>
              </a:r>
              <a:endParaRPr kumimoji="1" lang="zh-CN" altLang="en-US" b="1" dirty="0">
                <a:solidFill>
                  <a:schemeClr val="accent2"/>
                </a:solidFill>
                <a:cs typeface="+mn-ea"/>
                <a:sym typeface="+mn-lt"/>
              </a:endParaRPr>
            </a:p>
          </p:txBody>
        </p:sp>
        <p:sp>
          <p:nvSpPr>
            <p:cNvPr id="58" name="文本框 57"/>
            <p:cNvSpPr txBox="1"/>
            <p:nvPr/>
          </p:nvSpPr>
          <p:spPr>
            <a:xfrm>
              <a:off x="4076247" y="3944028"/>
              <a:ext cx="1391439" cy="309316"/>
            </a:xfrm>
            <a:prstGeom prst="rect">
              <a:avLst/>
            </a:prstGeom>
            <a:noFill/>
          </p:spPr>
          <p:txBody>
            <a:bodyPr wrap="square" rtlCol="0" anchor="ctr">
              <a:spAutoFit/>
            </a:bodyPr>
            <a:lstStyle/>
            <a:p>
              <a:pPr defTabSz="609585">
                <a:lnSpc>
                  <a:spcPct val="130000"/>
                </a:lnSpc>
              </a:pPr>
              <a:r>
                <a:rPr kumimoji="1" lang="zh-CN" altLang="en-US" sz="1600" dirty="0" smtClean="0">
                  <a:solidFill>
                    <a:schemeClr val="accent2"/>
                  </a:solidFill>
                  <a:cs typeface="+mn-ea"/>
                  <a:sym typeface="+mn-lt"/>
                </a:rPr>
                <a:t>撰写开题报告</a:t>
              </a:r>
              <a:endParaRPr kumimoji="1" lang="zh-CN" altLang="en-US" sz="1600" dirty="0">
                <a:solidFill>
                  <a:schemeClr val="accent2"/>
                </a:solidFill>
                <a:cs typeface="+mn-ea"/>
                <a:sym typeface="+mn-lt"/>
              </a:endParaRPr>
            </a:p>
          </p:txBody>
        </p:sp>
      </p:grpSp>
      <p:grpSp>
        <p:nvGrpSpPr>
          <p:cNvPr id="59" name="组 23"/>
          <p:cNvGrpSpPr/>
          <p:nvPr/>
        </p:nvGrpSpPr>
        <p:grpSpPr>
          <a:xfrm>
            <a:off x="6350433" y="1405524"/>
            <a:ext cx="1855252" cy="888318"/>
            <a:chOff x="1936140" y="681425"/>
            <a:chExt cx="1391439" cy="666239"/>
          </a:xfrm>
        </p:grpSpPr>
        <p:sp>
          <p:nvSpPr>
            <p:cNvPr id="60" name="文本框 59"/>
            <p:cNvSpPr txBox="1"/>
            <p:nvPr/>
          </p:nvSpPr>
          <p:spPr>
            <a:xfrm>
              <a:off x="1952594" y="681425"/>
              <a:ext cx="814166" cy="276999"/>
            </a:xfrm>
            <a:prstGeom prst="rect">
              <a:avLst/>
            </a:prstGeom>
            <a:noFill/>
          </p:spPr>
          <p:txBody>
            <a:bodyPr wrap="none" rtlCol="0" anchor="ctr">
              <a:spAutoFit/>
            </a:bodyPr>
            <a:lstStyle/>
            <a:p>
              <a:pPr defTabSz="609585"/>
              <a:r>
                <a:rPr kumimoji="1" lang="en-US" altLang="zh-CN" b="1" dirty="0" smtClean="0">
                  <a:solidFill>
                    <a:schemeClr val="accent1"/>
                  </a:solidFill>
                  <a:cs typeface="+mn-ea"/>
                  <a:sym typeface="+mn-lt"/>
                </a:rPr>
                <a:t>2017/04</a:t>
              </a:r>
              <a:endParaRPr kumimoji="1" lang="zh-CN" altLang="en-US" b="1" dirty="0">
                <a:solidFill>
                  <a:schemeClr val="accent1"/>
                </a:solidFill>
                <a:cs typeface="+mn-ea"/>
                <a:sym typeface="+mn-lt"/>
              </a:endParaRPr>
            </a:p>
          </p:txBody>
        </p:sp>
        <p:sp>
          <p:nvSpPr>
            <p:cNvPr id="61" name="文本框 60"/>
            <p:cNvSpPr txBox="1"/>
            <p:nvPr/>
          </p:nvSpPr>
          <p:spPr>
            <a:xfrm>
              <a:off x="1936140" y="1038348"/>
              <a:ext cx="1391439" cy="309316"/>
            </a:xfrm>
            <a:prstGeom prst="rect">
              <a:avLst/>
            </a:prstGeom>
            <a:noFill/>
          </p:spPr>
          <p:txBody>
            <a:bodyPr wrap="square" rtlCol="0" anchor="ctr">
              <a:spAutoFit/>
            </a:bodyPr>
            <a:lstStyle/>
            <a:p>
              <a:pPr defTabSz="609585">
                <a:lnSpc>
                  <a:spcPct val="130000"/>
                </a:lnSpc>
              </a:pPr>
              <a:r>
                <a:rPr kumimoji="1" lang="zh-CN" altLang="en-US" sz="1600" dirty="0" smtClean="0">
                  <a:solidFill>
                    <a:schemeClr val="accent1"/>
                  </a:solidFill>
                  <a:cs typeface="+mn-ea"/>
                  <a:sym typeface="+mn-lt"/>
                </a:rPr>
                <a:t>论文中期检查</a:t>
              </a:r>
              <a:endParaRPr kumimoji="1" lang="zh-CN" altLang="en-US" sz="1600" dirty="0">
                <a:solidFill>
                  <a:schemeClr val="accent1"/>
                </a:solidFill>
                <a:cs typeface="+mn-ea"/>
                <a:sym typeface="+mn-lt"/>
              </a:endParaRPr>
            </a:p>
          </p:txBody>
        </p:sp>
      </p:grpSp>
      <p:grpSp>
        <p:nvGrpSpPr>
          <p:cNvPr id="62" name="组 26"/>
          <p:cNvGrpSpPr/>
          <p:nvPr/>
        </p:nvGrpSpPr>
        <p:grpSpPr>
          <a:xfrm>
            <a:off x="8227622" y="1400505"/>
            <a:ext cx="1908121" cy="898657"/>
            <a:chOff x="3293979" y="689595"/>
            <a:chExt cx="1431091" cy="673992"/>
          </a:xfrm>
        </p:grpSpPr>
        <p:sp>
          <p:nvSpPr>
            <p:cNvPr id="63" name="文本框 62"/>
            <p:cNvSpPr txBox="1"/>
            <p:nvPr/>
          </p:nvSpPr>
          <p:spPr>
            <a:xfrm>
              <a:off x="3293979" y="689595"/>
              <a:ext cx="814166" cy="276999"/>
            </a:xfrm>
            <a:prstGeom prst="rect">
              <a:avLst/>
            </a:prstGeom>
            <a:noFill/>
          </p:spPr>
          <p:txBody>
            <a:bodyPr wrap="none" rtlCol="0" anchor="ctr">
              <a:spAutoFit/>
            </a:bodyPr>
            <a:lstStyle/>
            <a:p>
              <a:pPr defTabSz="609585"/>
              <a:r>
                <a:rPr kumimoji="1" lang="en-US" altLang="zh-CN" b="1" dirty="0" smtClean="0">
                  <a:solidFill>
                    <a:schemeClr val="accent1"/>
                  </a:solidFill>
                  <a:cs typeface="+mn-ea"/>
                  <a:sym typeface="+mn-lt"/>
                </a:rPr>
                <a:t>2017/05</a:t>
              </a:r>
              <a:endParaRPr kumimoji="1" lang="zh-CN" altLang="en-US" b="1" dirty="0">
                <a:solidFill>
                  <a:schemeClr val="accent1"/>
                </a:solidFill>
                <a:cs typeface="+mn-ea"/>
                <a:sym typeface="+mn-lt"/>
              </a:endParaRPr>
            </a:p>
          </p:txBody>
        </p:sp>
        <p:sp>
          <p:nvSpPr>
            <p:cNvPr id="64" name="文本框 63"/>
            <p:cNvSpPr txBox="1"/>
            <p:nvPr/>
          </p:nvSpPr>
          <p:spPr>
            <a:xfrm>
              <a:off x="3333631" y="1054272"/>
              <a:ext cx="1391439" cy="309315"/>
            </a:xfrm>
            <a:prstGeom prst="rect">
              <a:avLst/>
            </a:prstGeom>
            <a:noFill/>
          </p:spPr>
          <p:txBody>
            <a:bodyPr wrap="square" rtlCol="0" anchor="ctr">
              <a:spAutoFit/>
            </a:bodyPr>
            <a:lstStyle/>
            <a:p>
              <a:pPr defTabSz="609585">
                <a:lnSpc>
                  <a:spcPct val="130000"/>
                </a:lnSpc>
              </a:pPr>
              <a:r>
                <a:rPr kumimoji="1" lang="zh-CN" altLang="en-US" sz="1600" dirty="0" smtClean="0">
                  <a:solidFill>
                    <a:schemeClr val="accent1"/>
                  </a:solidFill>
                  <a:cs typeface="+mn-ea"/>
                  <a:sym typeface="+mn-lt"/>
                </a:rPr>
                <a:t>论文定稿</a:t>
              </a:r>
              <a:endParaRPr kumimoji="1" lang="zh-CN" altLang="en-US" sz="1600" dirty="0">
                <a:solidFill>
                  <a:schemeClr val="accent1"/>
                </a:solidFill>
                <a:cs typeface="+mn-ea"/>
                <a:sym typeface="+mn-lt"/>
              </a:endParaRPr>
            </a:p>
          </p:txBody>
        </p:sp>
      </p:grpSp>
      <p:grpSp>
        <p:nvGrpSpPr>
          <p:cNvPr id="65" name="组 29"/>
          <p:cNvGrpSpPr/>
          <p:nvPr/>
        </p:nvGrpSpPr>
        <p:grpSpPr>
          <a:xfrm>
            <a:off x="7690355" y="5226454"/>
            <a:ext cx="1855252" cy="940651"/>
            <a:chOff x="2351314" y="3547856"/>
            <a:chExt cx="1391439" cy="705489"/>
          </a:xfrm>
        </p:grpSpPr>
        <p:sp>
          <p:nvSpPr>
            <p:cNvPr id="66" name="文本框 65"/>
            <p:cNvSpPr txBox="1"/>
            <p:nvPr/>
          </p:nvSpPr>
          <p:spPr>
            <a:xfrm>
              <a:off x="2439479" y="3547856"/>
              <a:ext cx="814166" cy="276999"/>
            </a:xfrm>
            <a:prstGeom prst="rect">
              <a:avLst/>
            </a:prstGeom>
            <a:noFill/>
          </p:spPr>
          <p:txBody>
            <a:bodyPr wrap="none" rtlCol="0" anchor="ctr">
              <a:spAutoFit/>
            </a:bodyPr>
            <a:lstStyle/>
            <a:p>
              <a:pPr defTabSz="609585"/>
              <a:r>
                <a:rPr kumimoji="1" lang="en-US" altLang="zh-CN" b="1" dirty="0" smtClean="0">
                  <a:solidFill>
                    <a:schemeClr val="accent2"/>
                  </a:solidFill>
                  <a:cs typeface="+mn-ea"/>
                  <a:sym typeface="+mn-lt"/>
                </a:rPr>
                <a:t>2017/05</a:t>
              </a:r>
              <a:endParaRPr kumimoji="1" lang="zh-CN" altLang="en-US" b="1" dirty="0">
                <a:solidFill>
                  <a:schemeClr val="accent2"/>
                </a:solidFill>
                <a:cs typeface="+mn-ea"/>
                <a:sym typeface="+mn-lt"/>
              </a:endParaRPr>
            </a:p>
          </p:txBody>
        </p:sp>
        <p:sp>
          <p:nvSpPr>
            <p:cNvPr id="67" name="文本框 66"/>
            <p:cNvSpPr txBox="1"/>
            <p:nvPr/>
          </p:nvSpPr>
          <p:spPr>
            <a:xfrm>
              <a:off x="2351314" y="3944029"/>
              <a:ext cx="1391439" cy="309316"/>
            </a:xfrm>
            <a:prstGeom prst="rect">
              <a:avLst/>
            </a:prstGeom>
            <a:noFill/>
          </p:spPr>
          <p:txBody>
            <a:bodyPr wrap="square" rtlCol="0" anchor="ctr">
              <a:spAutoFit/>
            </a:bodyPr>
            <a:lstStyle/>
            <a:p>
              <a:pPr defTabSz="609585">
                <a:lnSpc>
                  <a:spcPct val="130000"/>
                </a:lnSpc>
              </a:pPr>
              <a:r>
                <a:rPr kumimoji="1" lang="zh-CN" altLang="en-US" sz="1600" dirty="0">
                  <a:solidFill>
                    <a:schemeClr val="accent2"/>
                  </a:solidFill>
                  <a:cs typeface="+mn-ea"/>
                  <a:sym typeface="+mn-lt"/>
                </a:rPr>
                <a:t>毕</a:t>
              </a:r>
              <a:r>
                <a:rPr kumimoji="1" lang="zh-CN" altLang="en-US" sz="1600" dirty="0" smtClean="0">
                  <a:solidFill>
                    <a:schemeClr val="accent2"/>
                  </a:solidFill>
                  <a:cs typeface="+mn-ea"/>
                  <a:sym typeface="+mn-lt"/>
                </a:rPr>
                <a:t>设实施开发</a:t>
              </a:r>
              <a:endParaRPr kumimoji="1" lang="zh-CN" altLang="en-US" sz="1600" dirty="0">
                <a:solidFill>
                  <a:schemeClr val="accent2"/>
                </a:solidFill>
                <a:cs typeface="+mn-ea"/>
                <a:sym typeface="+mn-lt"/>
              </a:endParaRPr>
            </a:p>
          </p:txBody>
        </p:sp>
      </p:grpSp>
      <p:grpSp>
        <p:nvGrpSpPr>
          <p:cNvPr id="68" name="组 32"/>
          <p:cNvGrpSpPr/>
          <p:nvPr/>
        </p:nvGrpSpPr>
        <p:grpSpPr>
          <a:xfrm>
            <a:off x="9990265" y="5226456"/>
            <a:ext cx="1855252" cy="940650"/>
            <a:chOff x="4076247" y="3547856"/>
            <a:chExt cx="1391439" cy="705488"/>
          </a:xfrm>
        </p:grpSpPr>
        <p:sp>
          <p:nvSpPr>
            <p:cNvPr id="69" name="文本框 68"/>
            <p:cNvSpPr txBox="1"/>
            <p:nvPr/>
          </p:nvSpPr>
          <p:spPr>
            <a:xfrm>
              <a:off x="4093879" y="3547856"/>
              <a:ext cx="814166" cy="276999"/>
            </a:xfrm>
            <a:prstGeom prst="rect">
              <a:avLst/>
            </a:prstGeom>
            <a:noFill/>
          </p:spPr>
          <p:txBody>
            <a:bodyPr wrap="none" rtlCol="0" anchor="ctr">
              <a:spAutoFit/>
            </a:bodyPr>
            <a:lstStyle/>
            <a:p>
              <a:pPr defTabSz="609585"/>
              <a:r>
                <a:rPr kumimoji="1" lang="en-US" altLang="zh-CN" b="1" dirty="0" smtClean="0">
                  <a:solidFill>
                    <a:schemeClr val="accent2"/>
                  </a:solidFill>
                  <a:cs typeface="+mn-ea"/>
                  <a:sym typeface="+mn-lt"/>
                </a:rPr>
                <a:t>2017/06</a:t>
              </a:r>
              <a:endParaRPr kumimoji="1" lang="zh-CN" altLang="en-US" b="1" dirty="0">
                <a:solidFill>
                  <a:schemeClr val="accent2"/>
                </a:solidFill>
                <a:cs typeface="+mn-ea"/>
                <a:sym typeface="+mn-lt"/>
              </a:endParaRPr>
            </a:p>
          </p:txBody>
        </p:sp>
        <p:sp>
          <p:nvSpPr>
            <p:cNvPr id="70" name="文本框 69"/>
            <p:cNvSpPr txBox="1"/>
            <p:nvPr/>
          </p:nvSpPr>
          <p:spPr>
            <a:xfrm>
              <a:off x="4076247" y="3944028"/>
              <a:ext cx="1391439" cy="309316"/>
            </a:xfrm>
            <a:prstGeom prst="rect">
              <a:avLst/>
            </a:prstGeom>
            <a:noFill/>
          </p:spPr>
          <p:txBody>
            <a:bodyPr wrap="square" rtlCol="0" anchor="ctr">
              <a:spAutoFit/>
            </a:bodyPr>
            <a:lstStyle/>
            <a:p>
              <a:pPr defTabSz="609585">
                <a:lnSpc>
                  <a:spcPct val="130000"/>
                </a:lnSpc>
              </a:pPr>
              <a:r>
                <a:rPr kumimoji="1" lang="zh-CN" altLang="en-US" sz="1600" dirty="0">
                  <a:solidFill>
                    <a:schemeClr val="accent2"/>
                  </a:solidFill>
                  <a:cs typeface="+mn-ea"/>
                  <a:sym typeface="+mn-lt"/>
                </a:rPr>
                <a:t>期末答辩</a:t>
              </a:r>
              <a:endParaRPr kumimoji="1" lang="zh-CN" altLang="en-US" sz="1600" dirty="0">
                <a:solidFill>
                  <a:schemeClr val="accent2"/>
                </a:solidFill>
                <a:cs typeface="+mn-ea"/>
                <a:sym typeface="+mn-lt"/>
              </a:endParaRPr>
            </a:p>
          </p:txBody>
        </p:sp>
      </p:grpSp>
      <p:pic>
        <p:nvPicPr>
          <p:cNvPr id="71" name="图片 70">
            <a:hlinkClick r:id="rId3"/>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5181599" y="6429224"/>
            <a:ext cx="1828800" cy="243840"/>
          </a:xfrm>
          <a:prstGeom prst="rect">
            <a:avLst/>
          </a:prstGeom>
        </p:spPr>
      </p:pic>
      <p:grpSp>
        <p:nvGrpSpPr>
          <p:cNvPr id="36" name="组合 35"/>
          <p:cNvGrpSpPr/>
          <p:nvPr/>
        </p:nvGrpSpPr>
        <p:grpSpPr>
          <a:xfrm>
            <a:off x="4431044" y="6180996"/>
            <a:ext cx="3329909" cy="596198"/>
            <a:chOff x="4080540" y="6073381"/>
            <a:chExt cx="3329909" cy="596198"/>
          </a:xfrm>
        </p:grpSpPr>
        <p:pic>
          <p:nvPicPr>
            <p:cNvPr id="37" name="图片 36" descr="北京理工大学"/>
            <p:cNvPicPr/>
            <p:nvPr/>
          </p:nvPicPr>
          <p:blipFill>
            <a:blip r:embed="rId5" cstate="print">
              <a:extLst>
                <a:ext uri="{28A0092B-C50C-407E-A947-70E740481C1C}">
                  <a14:useLocalDpi xmlns:a14="http://schemas.microsoft.com/office/drawing/2010/main" val="0"/>
                </a:ext>
              </a:extLst>
            </a:blip>
            <a:srcRect t="32903" b="11380"/>
            <a:stretch>
              <a:fillRect/>
            </a:stretch>
          </p:blipFill>
          <p:spPr bwMode="auto">
            <a:xfrm>
              <a:off x="4781549" y="6124147"/>
              <a:ext cx="2628900" cy="494665"/>
            </a:xfrm>
            <a:prstGeom prst="rect">
              <a:avLst/>
            </a:prstGeom>
            <a:noFill/>
            <a:ln>
              <a:noFill/>
            </a:ln>
          </p:spPr>
        </p:pic>
        <p:pic>
          <p:nvPicPr>
            <p:cNvPr id="38" name="图片 3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80540" y="6073381"/>
              <a:ext cx="599615" cy="596198"/>
            </a:xfrm>
            <a:prstGeom prst="rect">
              <a:avLst/>
            </a:prstGeom>
          </p:spPr>
        </p:pic>
      </p:grpSp>
    </p:spTree>
    <p:extLst>
      <p:ext uri="{BB962C8B-B14F-4D97-AF65-F5344CB8AC3E}">
        <p14:creationId xmlns:p14="http://schemas.microsoft.com/office/powerpoint/2010/main" val="817394154"/>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529630" y="390708"/>
            <a:ext cx="7132740" cy="523220"/>
          </a:xfrm>
        </p:spPr>
        <p:txBody>
          <a:bodyPr/>
          <a:lstStyle/>
          <a:p>
            <a:r>
              <a:rPr lang="en-US" altLang="zh-CN" dirty="0">
                <a:cs typeface="+mn-ea"/>
                <a:sym typeface="+mn-lt"/>
              </a:rPr>
              <a:t>Part </a:t>
            </a:r>
            <a:r>
              <a:rPr lang="en-US" altLang="zh-CN" dirty="0" smtClean="0">
                <a:cs typeface="+mn-ea"/>
                <a:sym typeface="+mn-lt"/>
              </a:rPr>
              <a:t>Three </a:t>
            </a:r>
            <a:r>
              <a:rPr lang="zh-CN" altLang="en-US" dirty="0">
                <a:cs typeface="+mn-ea"/>
                <a:sym typeface="+mn-lt"/>
              </a:rPr>
              <a:t>论文进展</a:t>
            </a:r>
            <a:endParaRPr lang="zh-CN" altLang="en-US" dirty="0">
              <a:cs typeface="+mn-ea"/>
              <a:sym typeface="+mn-lt"/>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2411382287"/>
              </p:ext>
            </p:extLst>
          </p:nvPr>
        </p:nvGraphicFramePr>
        <p:xfrm>
          <a:off x="671770" y="1240430"/>
          <a:ext cx="10497676" cy="7607303"/>
        </p:xfrm>
        <a:graphic>
          <a:graphicData uri="http://schemas.openxmlformats.org/presentationml/2006/ole">
            <mc:AlternateContent xmlns:mc="http://schemas.openxmlformats.org/markup-compatibility/2006">
              <mc:Choice xmlns:v="urn:schemas-microsoft-com:vml" Requires="v">
                <p:oleObj spid="_x0000_s1034" name="Visio" r:id="rId3" imgW="20237476" imgH="18231058" progId="Visio.Drawing.15">
                  <p:embed/>
                </p:oleObj>
              </mc:Choice>
              <mc:Fallback>
                <p:oleObj name="Visio" r:id="rId3" imgW="20237476" imgH="18231058" progId="Visio.Drawing.15">
                  <p:embed/>
                  <p:pic>
                    <p:nvPicPr>
                      <p:cNvPr id="0"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1770" y="1240430"/>
                        <a:ext cx="10497676" cy="7607303"/>
                      </a:xfrm>
                      <a:prstGeom prst="rect">
                        <a:avLst/>
                      </a:prstGeom>
                      <a:noFill/>
                    </p:spPr>
                  </p:pic>
                </p:oleObj>
              </mc:Fallback>
            </mc:AlternateContent>
          </a:graphicData>
        </a:graphic>
      </p:graphicFrame>
    </p:spTree>
    <p:extLst>
      <p:ext uri="{BB962C8B-B14F-4D97-AF65-F5344CB8AC3E}">
        <p14:creationId xmlns:p14="http://schemas.microsoft.com/office/powerpoint/2010/main" val="1733072030"/>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529630" y="390708"/>
            <a:ext cx="7132740" cy="523220"/>
          </a:xfrm>
        </p:spPr>
        <p:txBody>
          <a:bodyPr/>
          <a:lstStyle/>
          <a:p>
            <a:r>
              <a:rPr lang="en-US" altLang="zh-CN" dirty="0">
                <a:cs typeface="+mn-ea"/>
                <a:sym typeface="+mn-lt"/>
              </a:rPr>
              <a:t>Part </a:t>
            </a:r>
            <a:r>
              <a:rPr lang="en-US" altLang="zh-CN" dirty="0" smtClean="0">
                <a:cs typeface="+mn-ea"/>
                <a:sym typeface="+mn-lt"/>
              </a:rPr>
              <a:t>Three</a:t>
            </a:r>
            <a:r>
              <a:rPr lang="en-US" altLang="zh-CN" dirty="0" smtClean="0">
                <a:cs typeface="+mn-ea"/>
                <a:sym typeface="+mn-lt"/>
              </a:rPr>
              <a:t> </a:t>
            </a:r>
            <a:r>
              <a:rPr lang="zh-CN" altLang="en-US" dirty="0" smtClean="0">
                <a:cs typeface="+mn-ea"/>
                <a:sym typeface="+mn-lt"/>
              </a:rPr>
              <a:t>论文进展</a:t>
            </a:r>
            <a:endParaRPr lang="zh-CN" altLang="en-US" dirty="0">
              <a:cs typeface="+mn-ea"/>
              <a:sym typeface="+mn-lt"/>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638" y="1877961"/>
            <a:ext cx="3722561" cy="2317983"/>
          </a:xfrm>
          <a:prstGeom prst="rect">
            <a:avLst/>
          </a:prstGeo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3738" y="1871559"/>
            <a:ext cx="3119604" cy="2317983"/>
          </a:xfrm>
          <a:prstGeom prst="rect">
            <a:avLst/>
          </a:prstGeom>
        </p:spPr>
      </p:pic>
      <p:pic>
        <p:nvPicPr>
          <p:cNvPr id="10" name="图片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6801" y="1871559"/>
            <a:ext cx="3243986" cy="2325868"/>
          </a:xfrm>
          <a:prstGeom prst="rect">
            <a:avLst/>
          </a:prstGeom>
        </p:spPr>
      </p:pic>
      <p:pic>
        <p:nvPicPr>
          <p:cNvPr id="20" name="图片 19">
            <a:hlinkClick r:id="rId6"/>
          </p:cNvPr>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a:off x="5181600" y="6429224"/>
            <a:ext cx="1828800" cy="243840"/>
          </a:xfrm>
          <a:prstGeom prst="rect">
            <a:avLst/>
          </a:prstGeom>
        </p:spPr>
      </p:pic>
      <p:grpSp>
        <p:nvGrpSpPr>
          <p:cNvPr id="21" name="组合 20"/>
          <p:cNvGrpSpPr/>
          <p:nvPr/>
        </p:nvGrpSpPr>
        <p:grpSpPr>
          <a:xfrm>
            <a:off x="1838973" y="4767621"/>
            <a:ext cx="8307917" cy="826512"/>
            <a:chOff x="1940233" y="2529962"/>
            <a:chExt cx="8317409" cy="2644102"/>
          </a:xfrm>
        </p:grpSpPr>
        <p:sp>
          <p:nvSpPr>
            <p:cNvPr id="22" name="矩形 21"/>
            <p:cNvSpPr/>
            <p:nvPr/>
          </p:nvSpPr>
          <p:spPr>
            <a:xfrm>
              <a:off x="2204185" y="3005730"/>
              <a:ext cx="7783628" cy="1476917"/>
            </a:xfrm>
            <a:prstGeom prst="rect">
              <a:avLst/>
            </a:prstGeom>
          </p:spPr>
          <p:txBody>
            <a:bodyPr wrap="square">
              <a:spAutoFit/>
            </a:bodyPr>
            <a:lstStyle/>
            <a:p>
              <a:pPr algn="ctr"/>
              <a:r>
                <a:rPr lang="en-US" altLang="zh-CN" sz="2400" dirty="0" smtClean="0"/>
                <a:t>Anaconda3+PyQt5+Eric6 IDE</a:t>
              </a:r>
              <a:r>
                <a:rPr lang="zh-CN" altLang="en-US" sz="2400" dirty="0" smtClean="0"/>
                <a:t>搭建的用户界面</a:t>
              </a:r>
              <a:endParaRPr lang="en-US" altLang="zh-CN" sz="2400" dirty="0"/>
            </a:p>
          </p:txBody>
        </p:sp>
        <p:sp>
          <p:nvSpPr>
            <p:cNvPr id="23" name="矩形 22"/>
            <p:cNvSpPr/>
            <p:nvPr/>
          </p:nvSpPr>
          <p:spPr>
            <a:xfrm>
              <a:off x="1940233" y="2529962"/>
              <a:ext cx="8317409" cy="2644102"/>
            </a:xfrm>
            <a:prstGeom prst="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200" dirty="0">
                <a:solidFill>
                  <a:srgbClr val="000000">
                    <a:lumMod val="95000"/>
                    <a:lumOff val="5000"/>
                  </a:srgbClr>
                </a:solidFill>
                <a:cs typeface="+mn-ea"/>
                <a:sym typeface="+mn-lt"/>
              </a:endParaRPr>
            </a:p>
          </p:txBody>
        </p:sp>
      </p:grpSp>
    </p:spTree>
    <p:extLst>
      <p:ext uri="{BB962C8B-B14F-4D97-AF65-F5344CB8AC3E}">
        <p14:creationId xmlns:p14="http://schemas.microsoft.com/office/powerpoint/2010/main" val="3149885346"/>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724785" y="3013501"/>
            <a:ext cx="7235292" cy="1569660"/>
          </a:xfrm>
        </p:spPr>
        <p:txBody>
          <a:bodyPr/>
          <a:lstStyle/>
          <a:p>
            <a:r>
              <a:rPr lang="en-US" altLang="zh-CN" dirty="0">
                <a:cs typeface="+mn-ea"/>
                <a:sym typeface="+mn-lt"/>
              </a:rPr>
              <a:t>04 </a:t>
            </a:r>
            <a:r>
              <a:rPr lang="zh-CN" altLang="en-US" dirty="0" smtClean="0">
                <a:cs typeface="+mn-ea"/>
                <a:sym typeface="+mn-lt"/>
              </a:rPr>
              <a:t>问题、疑惑和解决思路</a:t>
            </a:r>
            <a:endParaRPr lang="zh-CN" altLang="en-US" dirty="0">
              <a:cs typeface="+mn-ea"/>
              <a:sym typeface="+mn-lt"/>
            </a:endParaRPr>
          </a:p>
        </p:txBody>
      </p:sp>
      <p:pic>
        <p:nvPicPr>
          <p:cNvPr id="3" name="图片 2">
            <a:hlinkClick r:id="rId3"/>
          </p:cNvPr>
          <p:cNvPicPr>
            <a:picLocks noChangeAspect="1"/>
          </p:cNvPicPr>
          <p:nvPr>
            <p:custDataLst>
              <p:tags r:id="rId1"/>
            </p:custDataLst>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81600" y="6429224"/>
            <a:ext cx="1828800" cy="243840"/>
          </a:xfrm>
          <a:prstGeom prst="rect">
            <a:avLst/>
          </a:prstGeom>
        </p:spPr>
      </p:pic>
    </p:spTree>
    <p:extLst>
      <p:ext uri="{BB962C8B-B14F-4D97-AF65-F5344CB8AC3E}">
        <p14:creationId xmlns:p14="http://schemas.microsoft.com/office/powerpoint/2010/main" val="933039592"/>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529630" y="390708"/>
            <a:ext cx="7132740" cy="523220"/>
          </a:xfrm>
        </p:spPr>
        <p:txBody>
          <a:bodyPr/>
          <a:lstStyle/>
          <a:p>
            <a:r>
              <a:rPr lang="en-US" altLang="zh-CN" dirty="0">
                <a:cs typeface="+mn-ea"/>
                <a:sym typeface="+mn-lt"/>
              </a:rPr>
              <a:t>Part Four </a:t>
            </a:r>
            <a:r>
              <a:rPr lang="zh-CN" altLang="en-US" dirty="0" smtClean="0">
                <a:cs typeface="+mn-ea"/>
                <a:sym typeface="+mn-lt"/>
              </a:rPr>
              <a:t>问题、疑惑和解决思路</a:t>
            </a:r>
            <a:endParaRPr lang="zh-CN" altLang="en-US" dirty="0">
              <a:cs typeface="+mn-ea"/>
              <a:sym typeface="+mn-lt"/>
            </a:endParaRPr>
          </a:p>
        </p:txBody>
      </p:sp>
      <p:grpSp>
        <p:nvGrpSpPr>
          <p:cNvPr id="14" name="组合 13"/>
          <p:cNvGrpSpPr/>
          <p:nvPr/>
        </p:nvGrpSpPr>
        <p:grpSpPr>
          <a:xfrm>
            <a:off x="2077345" y="1491916"/>
            <a:ext cx="8037310" cy="4562375"/>
            <a:chOff x="3455256" y="1491916"/>
            <a:chExt cx="8037310" cy="4562375"/>
          </a:xfrm>
        </p:grpSpPr>
        <p:sp>
          <p:nvSpPr>
            <p:cNvPr id="4" name="矩形 3"/>
            <p:cNvSpPr/>
            <p:nvPr/>
          </p:nvSpPr>
          <p:spPr>
            <a:xfrm>
              <a:off x="3455256" y="1491916"/>
              <a:ext cx="2560320" cy="45623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200" dirty="0">
                <a:cs typeface="+mn-ea"/>
                <a:sym typeface="+mn-lt"/>
              </a:endParaRPr>
            </a:p>
          </p:txBody>
        </p:sp>
        <p:sp>
          <p:nvSpPr>
            <p:cNvPr id="5" name="矩形 4"/>
            <p:cNvSpPr/>
            <p:nvPr/>
          </p:nvSpPr>
          <p:spPr>
            <a:xfrm>
              <a:off x="6198671" y="1491916"/>
              <a:ext cx="2560320" cy="45623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200" dirty="0">
                <a:cs typeface="+mn-ea"/>
                <a:sym typeface="+mn-lt"/>
              </a:endParaRPr>
            </a:p>
          </p:txBody>
        </p:sp>
        <p:sp>
          <p:nvSpPr>
            <p:cNvPr id="6" name="矩形 5"/>
            <p:cNvSpPr/>
            <p:nvPr/>
          </p:nvSpPr>
          <p:spPr>
            <a:xfrm>
              <a:off x="8932246" y="1491916"/>
              <a:ext cx="2560320" cy="45623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200" dirty="0">
                <a:cs typeface="+mn-ea"/>
                <a:sym typeface="+mn-lt"/>
              </a:endParaRPr>
            </a:p>
          </p:txBody>
        </p:sp>
        <p:sp>
          <p:nvSpPr>
            <p:cNvPr id="8" name="文本框 7"/>
            <p:cNvSpPr txBox="1"/>
            <p:nvPr/>
          </p:nvSpPr>
          <p:spPr>
            <a:xfrm>
              <a:off x="4139962" y="1677944"/>
              <a:ext cx="954107" cy="452881"/>
            </a:xfrm>
            <a:prstGeom prst="rect">
              <a:avLst/>
            </a:prstGeom>
            <a:noFill/>
          </p:spPr>
          <p:txBody>
            <a:bodyPr wrap="none" rtlCol="0">
              <a:spAutoFit/>
            </a:bodyPr>
            <a:lstStyle/>
            <a:p>
              <a:pPr>
                <a:lnSpc>
                  <a:spcPct val="130000"/>
                </a:lnSpc>
              </a:pPr>
              <a:r>
                <a:rPr lang="zh-CN" altLang="en-US" sz="2000" b="1" kern="0" dirty="0" smtClean="0">
                  <a:cs typeface="+mn-ea"/>
                  <a:sym typeface="+mn-lt"/>
                </a:rPr>
                <a:t>时间紧</a:t>
              </a:r>
              <a:endParaRPr lang="zh-CN" altLang="en-US" sz="2000" b="1" kern="0" dirty="0">
                <a:cs typeface="+mn-ea"/>
                <a:sym typeface="+mn-lt"/>
              </a:endParaRPr>
            </a:p>
          </p:txBody>
        </p:sp>
        <p:sp>
          <p:nvSpPr>
            <p:cNvPr id="9" name="文本框 8"/>
            <p:cNvSpPr txBox="1"/>
            <p:nvPr/>
          </p:nvSpPr>
          <p:spPr>
            <a:xfrm>
              <a:off x="7001353" y="1677944"/>
              <a:ext cx="954107" cy="452881"/>
            </a:xfrm>
            <a:prstGeom prst="rect">
              <a:avLst/>
            </a:prstGeom>
            <a:noFill/>
          </p:spPr>
          <p:txBody>
            <a:bodyPr wrap="none" rtlCol="0">
              <a:spAutoFit/>
            </a:bodyPr>
            <a:lstStyle/>
            <a:p>
              <a:pPr>
                <a:lnSpc>
                  <a:spcPct val="130000"/>
                </a:lnSpc>
              </a:pPr>
              <a:r>
                <a:rPr lang="zh-CN" altLang="en-US" sz="2000" b="1" kern="0" dirty="0" smtClean="0">
                  <a:cs typeface="+mn-ea"/>
                  <a:sym typeface="+mn-lt"/>
                </a:rPr>
                <a:t>任务重</a:t>
              </a:r>
              <a:endParaRPr lang="zh-CN" altLang="en-US" sz="2000" b="1" kern="0" dirty="0">
                <a:cs typeface="+mn-ea"/>
                <a:sym typeface="+mn-lt"/>
              </a:endParaRPr>
            </a:p>
          </p:txBody>
        </p:sp>
        <p:sp>
          <p:nvSpPr>
            <p:cNvPr id="10" name="文本框 9"/>
            <p:cNvSpPr txBox="1"/>
            <p:nvPr/>
          </p:nvSpPr>
          <p:spPr>
            <a:xfrm>
              <a:off x="9803752" y="1677944"/>
              <a:ext cx="954107" cy="452881"/>
            </a:xfrm>
            <a:prstGeom prst="rect">
              <a:avLst/>
            </a:prstGeom>
            <a:noFill/>
          </p:spPr>
          <p:txBody>
            <a:bodyPr wrap="none" rtlCol="0">
              <a:spAutoFit/>
            </a:bodyPr>
            <a:lstStyle/>
            <a:p>
              <a:pPr>
                <a:lnSpc>
                  <a:spcPct val="130000"/>
                </a:lnSpc>
              </a:pPr>
              <a:r>
                <a:rPr lang="zh-CN" altLang="en-US" sz="2000" b="1" kern="0" dirty="0">
                  <a:cs typeface="+mn-ea"/>
                  <a:sym typeface="+mn-lt"/>
                </a:rPr>
                <a:t>好好干</a:t>
              </a:r>
              <a:endParaRPr lang="zh-CN" altLang="en-US" sz="2000" b="1" kern="0" dirty="0">
                <a:cs typeface="+mn-ea"/>
                <a:sym typeface="+mn-lt"/>
              </a:endParaRPr>
            </a:p>
          </p:txBody>
        </p:sp>
        <p:sp>
          <p:nvSpPr>
            <p:cNvPr id="12" name="椭圆 11"/>
            <p:cNvSpPr/>
            <p:nvPr/>
          </p:nvSpPr>
          <p:spPr>
            <a:xfrm>
              <a:off x="3873752" y="2520984"/>
              <a:ext cx="1743008" cy="1743008"/>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200" dirty="0">
                <a:cs typeface="+mn-ea"/>
                <a:sym typeface="+mn-lt"/>
              </a:endParaRPr>
            </a:p>
          </p:txBody>
        </p:sp>
        <p:sp>
          <p:nvSpPr>
            <p:cNvPr id="13" name="椭圆 12"/>
            <p:cNvSpPr/>
            <p:nvPr/>
          </p:nvSpPr>
          <p:spPr>
            <a:xfrm>
              <a:off x="6607327" y="2520984"/>
              <a:ext cx="1743008" cy="1743008"/>
            </a:xfrm>
            <a:prstGeom prst="ellips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200" dirty="0">
                <a:cs typeface="+mn-ea"/>
                <a:sym typeface="+mn-lt"/>
              </a:endParaRPr>
            </a:p>
          </p:txBody>
        </p:sp>
        <p:sp>
          <p:nvSpPr>
            <p:cNvPr id="16" name="椭圆 15"/>
            <p:cNvSpPr/>
            <p:nvPr/>
          </p:nvSpPr>
          <p:spPr>
            <a:xfrm>
              <a:off x="9340902" y="2520984"/>
              <a:ext cx="1743008" cy="1743008"/>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200" dirty="0">
                <a:cs typeface="+mn-ea"/>
                <a:sym typeface="+mn-lt"/>
              </a:endParaRPr>
            </a:p>
          </p:txBody>
        </p:sp>
        <p:sp>
          <p:nvSpPr>
            <p:cNvPr id="18" name="Freeform 10"/>
            <p:cNvSpPr>
              <a:spLocks noEditPoints="1"/>
            </p:cNvSpPr>
            <p:nvPr/>
          </p:nvSpPr>
          <p:spPr bwMode="auto">
            <a:xfrm>
              <a:off x="4415056" y="2896757"/>
              <a:ext cx="660400" cy="1049337"/>
            </a:xfrm>
            <a:custGeom>
              <a:avLst/>
              <a:gdLst>
                <a:gd name="T0" fmla="*/ 180 w 359"/>
                <a:gd name="T1" fmla="*/ 318 h 569"/>
                <a:gd name="T2" fmla="*/ 180 w 359"/>
                <a:gd name="T3" fmla="*/ 318 h 569"/>
                <a:gd name="T4" fmla="*/ 37 w 359"/>
                <a:gd name="T5" fmla="*/ 176 h 569"/>
                <a:gd name="T6" fmla="*/ 180 w 359"/>
                <a:gd name="T7" fmla="*/ 33 h 569"/>
                <a:gd name="T8" fmla="*/ 322 w 359"/>
                <a:gd name="T9" fmla="*/ 176 h 569"/>
                <a:gd name="T10" fmla="*/ 180 w 359"/>
                <a:gd name="T11" fmla="*/ 318 h 569"/>
                <a:gd name="T12" fmla="*/ 180 w 359"/>
                <a:gd name="T13" fmla="*/ 0 h 569"/>
                <a:gd name="T14" fmla="*/ 180 w 359"/>
                <a:gd name="T15" fmla="*/ 0 h 569"/>
                <a:gd name="T16" fmla="*/ 0 w 359"/>
                <a:gd name="T17" fmla="*/ 179 h 569"/>
                <a:gd name="T18" fmla="*/ 180 w 359"/>
                <a:gd name="T19" fmla="*/ 569 h 569"/>
                <a:gd name="T20" fmla="*/ 359 w 359"/>
                <a:gd name="T21" fmla="*/ 179 h 569"/>
                <a:gd name="T22" fmla="*/ 180 w 359"/>
                <a:gd name="T2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9" h="569">
                  <a:moveTo>
                    <a:pt x="180" y="318"/>
                  </a:moveTo>
                  <a:lnTo>
                    <a:pt x="180" y="318"/>
                  </a:lnTo>
                  <a:cubicBezTo>
                    <a:pt x="101" y="318"/>
                    <a:pt x="37" y="255"/>
                    <a:pt x="37" y="176"/>
                  </a:cubicBezTo>
                  <a:cubicBezTo>
                    <a:pt x="37" y="97"/>
                    <a:pt x="101" y="33"/>
                    <a:pt x="180" y="33"/>
                  </a:cubicBezTo>
                  <a:cubicBezTo>
                    <a:pt x="258" y="33"/>
                    <a:pt x="322" y="97"/>
                    <a:pt x="322" y="176"/>
                  </a:cubicBezTo>
                  <a:cubicBezTo>
                    <a:pt x="322" y="255"/>
                    <a:pt x="258" y="318"/>
                    <a:pt x="180" y="318"/>
                  </a:cubicBezTo>
                  <a:close/>
                  <a:moveTo>
                    <a:pt x="180" y="0"/>
                  </a:moveTo>
                  <a:lnTo>
                    <a:pt x="180" y="0"/>
                  </a:lnTo>
                  <a:cubicBezTo>
                    <a:pt x="81" y="0"/>
                    <a:pt x="0" y="80"/>
                    <a:pt x="0" y="179"/>
                  </a:cubicBezTo>
                  <a:cubicBezTo>
                    <a:pt x="0" y="278"/>
                    <a:pt x="180" y="569"/>
                    <a:pt x="180" y="569"/>
                  </a:cubicBezTo>
                  <a:cubicBezTo>
                    <a:pt x="180" y="569"/>
                    <a:pt x="359" y="278"/>
                    <a:pt x="359" y="179"/>
                  </a:cubicBezTo>
                  <a:cubicBezTo>
                    <a:pt x="359" y="80"/>
                    <a:pt x="279" y="0"/>
                    <a:pt x="180" y="0"/>
                  </a:cubicBezTo>
                  <a:close/>
                </a:path>
              </a:pathLst>
            </a:custGeom>
            <a:solidFill>
              <a:schemeClr val="accent1"/>
            </a:solidFill>
            <a:ln w="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 name="Freeform 10"/>
            <p:cNvSpPr>
              <a:spLocks noEditPoints="1"/>
            </p:cNvSpPr>
            <p:nvPr/>
          </p:nvSpPr>
          <p:spPr bwMode="auto">
            <a:xfrm>
              <a:off x="7148631" y="2896757"/>
              <a:ext cx="660400" cy="1049337"/>
            </a:xfrm>
            <a:custGeom>
              <a:avLst/>
              <a:gdLst>
                <a:gd name="T0" fmla="*/ 180 w 359"/>
                <a:gd name="T1" fmla="*/ 318 h 569"/>
                <a:gd name="T2" fmla="*/ 180 w 359"/>
                <a:gd name="T3" fmla="*/ 318 h 569"/>
                <a:gd name="T4" fmla="*/ 37 w 359"/>
                <a:gd name="T5" fmla="*/ 176 h 569"/>
                <a:gd name="T6" fmla="*/ 180 w 359"/>
                <a:gd name="T7" fmla="*/ 33 h 569"/>
                <a:gd name="T8" fmla="*/ 322 w 359"/>
                <a:gd name="T9" fmla="*/ 176 h 569"/>
                <a:gd name="T10" fmla="*/ 180 w 359"/>
                <a:gd name="T11" fmla="*/ 318 h 569"/>
                <a:gd name="T12" fmla="*/ 180 w 359"/>
                <a:gd name="T13" fmla="*/ 0 h 569"/>
                <a:gd name="T14" fmla="*/ 180 w 359"/>
                <a:gd name="T15" fmla="*/ 0 h 569"/>
                <a:gd name="T16" fmla="*/ 0 w 359"/>
                <a:gd name="T17" fmla="*/ 179 h 569"/>
                <a:gd name="T18" fmla="*/ 180 w 359"/>
                <a:gd name="T19" fmla="*/ 569 h 569"/>
                <a:gd name="T20" fmla="*/ 359 w 359"/>
                <a:gd name="T21" fmla="*/ 179 h 569"/>
                <a:gd name="T22" fmla="*/ 180 w 359"/>
                <a:gd name="T2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9" h="569">
                  <a:moveTo>
                    <a:pt x="180" y="318"/>
                  </a:moveTo>
                  <a:lnTo>
                    <a:pt x="180" y="318"/>
                  </a:lnTo>
                  <a:cubicBezTo>
                    <a:pt x="101" y="318"/>
                    <a:pt x="37" y="255"/>
                    <a:pt x="37" y="176"/>
                  </a:cubicBezTo>
                  <a:cubicBezTo>
                    <a:pt x="37" y="97"/>
                    <a:pt x="101" y="33"/>
                    <a:pt x="180" y="33"/>
                  </a:cubicBezTo>
                  <a:cubicBezTo>
                    <a:pt x="258" y="33"/>
                    <a:pt x="322" y="97"/>
                    <a:pt x="322" y="176"/>
                  </a:cubicBezTo>
                  <a:cubicBezTo>
                    <a:pt x="322" y="255"/>
                    <a:pt x="258" y="318"/>
                    <a:pt x="180" y="318"/>
                  </a:cubicBezTo>
                  <a:close/>
                  <a:moveTo>
                    <a:pt x="180" y="0"/>
                  </a:moveTo>
                  <a:lnTo>
                    <a:pt x="180" y="0"/>
                  </a:lnTo>
                  <a:cubicBezTo>
                    <a:pt x="81" y="0"/>
                    <a:pt x="0" y="80"/>
                    <a:pt x="0" y="179"/>
                  </a:cubicBezTo>
                  <a:cubicBezTo>
                    <a:pt x="0" y="278"/>
                    <a:pt x="180" y="569"/>
                    <a:pt x="180" y="569"/>
                  </a:cubicBezTo>
                  <a:cubicBezTo>
                    <a:pt x="180" y="569"/>
                    <a:pt x="359" y="278"/>
                    <a:pt x="359" y="179"/>
                  </a:cubicBezTo>
                  <a:cubicBezTo>
                    <a:pt x="359" y="80"/>
                    <a:pt x="279" y="0"/>
                    <a:pt x="180" y="0"/>
                  </a:cubicBezTo>
                  <a:close/>
                </a:path>
              </a:pathLst>
            </a:custGeom>
            <a:solidFill>
              <a:schemeClr val="bg1"/>
            </a:solidFill>
            <a:ln w="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 name="Freeform 10"/>
            <p:cNvSpPr>
              <a:spLocks noEditPoints="1"/>
            </p:cNvSpPr>
            <p:nvPr/>
          </p:nvSpPr>
          <p:spPr bwMode="auto">
            <a:xfrm>
              <a:off x="9882206" y="2896757"/>
              <a:ext cx="660400" cy="1049337"/>
            </a:xfrm>
            <a:custGeom>
              <a:avLst/>
              <a:gdLst>
                <a:gd name="T0" fmla="*/ 180 w 359"/>
                <a:gd name="T1" fmla="*/ 318 h 569"/>
                <a:gd name="T2" fmla="*/ 180 w 359"/>
                <a:gd name="T3" fmla="*/ 318 h 569"/>
                <a:gd name="T4" fmla="*/ 37 w 359"/>
                <a:gd name="T5" fmla="*/ 176 h 569"/>
                <a:gd name="T6" fmla="*/ 180 w 359"/>
                <a:gd name="T7" fmla="*/ 33 h 569"/>
                <a:gd name="T8" fmla="*/ 322 w 359"/>
                <a:gd name="T9" fmla="*/ 176 h 569"/>
                <a:gd name="T10" fmla="*/ 180 w 359"/>
                <a:gd name="T11" fmla="*/ 318 h 569"/>
                <a:gd name="T12" fmla="*/ 180 w 359"/>
                <a:gd name="T13" fmla="*/ 0 h 569"/>
                <a:gd name="T14" fmla="*/ 180 w 359"/>
                <a:gd name="T15" fmla="*/ 0 h 569"/>
                <a:gd name="T16" fmla="*/ 0 w 359"/>
                <a:gd name="T17" fmla="*/ 179 h 569"/>
                <a:gd name="T18" fmla="*/ 180 w 359"/>
                <a:gd name="T19" fmla="*/ 569 h 569"/>
                <a:gd name="T20" fmla="*/ 359 w 359"/>
                <a:gd name="T21" fmla="*/ 179 h 569"/>
                <a:gd name="T22" fmla="*/ 180 w 359"/>
                <a:gd name="T2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9" h="569">
                  <a:moveTo>
                    <a:pt x="180" y="318"/>
                  </a:moveTo>
                  <a:lnTo>
                    <a:pt x="180" y="318"/>
                  </a:lnTo>
                  <a:cubicBezTo>
                    <a:pt x="101" y="318"/>
                    <a:pt x="37" y="255"/>
                    <a:pt x="37" y="176"/>
                  </a:cubicBezTo>
                  <a:cubicBezTo>
                    <a:pt x="37" y="97"/>
                    <a:pt x="101" y="33"/>
                    <a:pt x="180" y="33"/>
                  </a:cubicBezTo>
                  <a:cubicBezTo>
                    <a:pt x="258" y="33"/>
                    <a:pt x="322" y="97"/>
                    <a:pt x="322" y="176"/>
                  </a:cubicBezTo>
                  <a:cubicBezTo>
                    <a:pt x="322" y="255"/>
                    <a:pt x="258" y="318"/>
                    <a:pt x="180" y="318"/>
                  </a:cubicBezTo>
                  <a:close/>
                  <a:moveTo>
                    <a:pt x="180" y="0"/>
                  </a:moveTo>
                  <a:lnTo>
                    <a:pt x="180" y="0"/>
                  </a:lnTo>
                  <a:cubicBezTo>
                    <a:pt x="81" y="0"/>
                    <a:pt x="0" y="80"/>
                    <a:pt x="0" y="179"/>
                  </a:cubicBezTo>
                  <a:cubicBezTo>
                    <a:pt x="0" y="278"/>
                    <a:pt x="180" y="569"/>
                    <a:pt x="180" y="569"/>
                  </a:cubicBezTo>
                  <a:cubicBezTo>
                    <a:pt x="180" y="569"/>
                    <a:pt x="359" y="278"/>
                    <a:pt x="359" y="179"/>
                  </a:cubicBezTo>
                  <a:cubicBezTo>
                    <a:pt x="359" y="80"/>
                    <a:pt x="279" y="0"/>
                    <a:pt x="180" y="0"/>
                  </a:cubicBezTo>
                  <a:close/>
                </a:path>
              </a:pathLst>
            </a:custGeom>
            <a:solidFill>
              <a:schemeClr val="accent1"/>
            </a:solidFill>
            <a:ln w="0">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 name="文本框 21"/>
            <p:cNvSpPr txBox="1"/>
            <p:nvPr/>
          </p:nvSpPr>
          <p:spPr>
            <a:xfrm>
              <a:off x="3771472" y="4512810"/>
              <a:ext cx="1947568" cy="812530"/>
            </a:xfrm>
            <a:prstGeom prst="rect">
              <a:avLst/>
            </a:prstGeom>
            <a:noFill/>
          </p:spPr>
          <p:txBody>
            <a:bodyPr wrap="square" rtlCol="0">
              <a:spAutoFit/>
            </a:bodyPr>
            <a:lstStyle/>
            <a:p>
              <a:pPr algn="ctr">
                <a:lnSpc>
                  <a:spcPct val="130000"/>
                </a:lnSpc>
                <a:spcBef>
                  <a:spcPts val="600"/>
                </a:spcBef>
              </a:pPr>
              <a:r>
                <a:rPr lang="zh-CN" altLang="en-US" sz="1200" dirty="0" smtClean="0">
                  <a:cs typeface="+mn-ea"/>
                  <a:sym typeface="+mn-lt"/>
                </a:rPr>
                <a:t>五月必须着手开始毕设的实施和开发工作，后续的各个环节也需要不少时间</a:t>
              </a:r>
              <a:endParaRPr lang="zh-CN" altLang="en-US" sz="1200" kern="0" dirty="0">
                <a:cs typeface="+mn-ea"/>
                <a:sym typeface="+mn-lt"/>
              </a:endParaRPr>
            </a:p>
          </p:txBody>
        </p:sp>
        <p:sp>
          <p:nvSpPr>
            <p:cNvPr id="23" name="文本框 22"/>
            <p:cNvSpPr txBox="1"/>
            <p:nvPr/>
          </p:nvSpPr>
          <p:spPr>
            <a:xfrm>
              <a:off x="6505047" y="4512810"/>
              <a:ext cx="1947568" cy="1052596"/>
            </a:xfrm>
            <a:prstGeom prst="rect">
              <a:avLst/>
            </a:prstGeom>
            <a:noFill/>
          </p:spPr>
          <p:txBody>
            <a:bodyPr wrap="square" rtlCol="0">
              <a:spAutoFit/>
            </a:bodyPr>
            <a:lstStyle/>
            <a:p>
              <a:pPr algn="ctr">
                <a:lnSpc>
                  <a:spcPct val="130000"/>
                </a:lnSpc>
                <a:spcBef>
                  <a:spcPts val="600"/>
                </a:spcBef>
              </a:pPr>
              <a:r>
                <a:rPr lang="zh-CN" altLang="en-US" sz="1200" dirty="0" smtClean="0">
                  <a:cs typeface="+mn-ea"/>
                  <a:sym typeface="+mn-lt"/>
                </a:rPr>
                <a:t>爬虫技术比较新，需要学习时间和成本。系统的功能较多，实现起来需要多方面的能力综合运用。</a:t>
              </a:r>
              <a:endParaRPr lang="zh-CN" altLang="en-US" sz="1200" kern="0" dirty="0">
                <a:cs typeface="+mn-ea"/>
                <a:sym typeface="+mn-lt"/>
              </a:endParaRPr>
            </a:p>
          </p:txBody>
        </p:sp>
        <p:sp>
          <p:nvSpPr>
            <p:cNvPr id="24" name="文本框 23"/>
            <p:cNvSpPr txBox="1"/>
            <p:nvPr/>
          </p:nvSpPr>
          <p:spPr>
            <a:xfrm>
              <a:off x="9238622" y="4512810"/>
              <a:ext cx="1947568" cy="332399"/>
            </a:xfrm>
            <a:prstGeom prst="rect">
              <a:avLst/>
            </a:prstGeom>
            <a:noFill/>
          </p:spPr>
          <p:txBody>
            <a:bodyPr wrap="square" rtlCol="0">
              <a:spAutoFit/>
            </a:bodyPr>
            <a:lstStyle/>
            <a:p>
              <a:pPr algn="ctr">
                <a:lnSpc>
                  <a:spcPct val="130000"/>
                </a:lnSpc>
                <a:spcBef>
                  <a:spcPts val="600"/>
                </a:spcBef>
              </a:pPr>
              <a:r>
                <a:rPr lang="zh-CN" altLang="en-US" sz="1200" dirty="0" smtClean="0">
                  <a:cs typeface="+mn-ea"/>
                  <a:sym typeface="+mn-lt"/>
                </a:rPr>
                <a:t>没什么别的，攻坚克难！</a:t>
              </a:r>
              <a:endParaRPr lang="zh-CN" altLang="en-US" sz="1200" kern="0" dirty="0">
                <a:cs typeface="+mn-ea"/>
                <a:sym typeface="+mn-lt"/>
              </a:endParaRPr>
            </a:p>
          </p:txBody>
        </p:sp>
      </p:grpSp>
      <p:pic>
        <p:nvPicPr>
          <p:cNvPr id="25" name="图片 24">
            <a:hlinkClick r:id="rId3"/>
          </p:cNvPr>
          <p:cNvPicPr>
            <a:picLocks noChangeAspect="1"/>
          </p:cNvPicPr>
          <p:nvPr>
            <p:custDataLst>
              <p:tags r:id="rId1"/>
            </p:custDataLst>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81600" y="6429224"/>
            <a:ext cx="1828800" cy="243840"/>
          </a:xfrm>
          <a:prstGeom prst="rect">
            <a:avLst/>
          </a:prstGeom>
        </p:spPr>
      </p:pic>
    </p:spTree>
    <p:extLst>
      <p:ext uri="{BB962C8B-B14F-4D97-AF65-F5344CB8AC3E}">
        <p14:creationId xmlns:p14="http://schemas.microsoft.com/office/powerpoint/2010/main" val="147722512"/>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cs typeface="+mn-ea"/>
                <a:sym typeface="+mn-lt"/>
              </a:rPr>
              <a:t>Thank You</a:t>
            </a:r>
            <a:endParaRPr lang="zh-CN" altLang="en-US" dirty="0">
              <a:cs typeface="+mn-ea"/>
              <a:sym typeface="+mn-lt"/>
            </a:endParaRPr>
          </a:p>
        </p:txBody>
      </p:sp>
      <p:sp>
        <p:nvSpPr>
          <p:cNvPr id="3" name="文本占位符 2"/>
          <p:cNvSpPr>
            <a:spLocks noGrp="1"/>
          </p:cNvSpPr>
          <p:nvPr>
            <p:ph type="body" sz="quarter" idx="12"/>
          </p:nvPr>
        </p:nvSpPr>
        <p:spPr>
          <a:xfrm>
            <a:off x="3500437" y="4736839"/>
            <a:ext cx="5191125" cy="400110"/>
          </a:xfrm>
        </p:spPr>
        <p:txBody>
          <a:bodyPr/>
          <a:lstStyle/>
          <a:p>
            <a:r>
              <a:rPr lang="en-US" altLang="zh-CN" dirty="0" smtClean="0">
                <a:cs typeface="+mn-ea"/>
                <a:sym typeface="+mn-lt"/>
              </a:rPr>
              <a:t>PRESENTED BY </a:t>
            </a:r>
            <a:r>
              <a:rPr lang="en-US" altLang="zh-CN" dirty="0" err="1" smtClean="0">
                <a:cs typeface="+mn-ea"/>
                <a:sym typeface="+mn-lt"/>
              </a:rPr>
              <a:t>WenLiang</a:t>
            </a:r>
            <a:endParaRPr lang="en-US" altLang="zh-CN" dirty="0">
              <a:cs typeface="+mn-ea"/>
              <a:sym typeface="+mn-lt"/>
            </a:endParaRPr>
          </a:p>
        </p:txBody>
      </p:sp>
      <p:grpSp>
        <p:nvGrpSpPr>
          <p:cNvPr id="5" name="组合 4"/>
          <p:cNvGrpSpPr/>
          <p:nvPr/>
        </p:nvGrpSpPr>
        <p:grpSpPr>
          <a:xfrm>
            <a:off x="4431044" y="6008092"/>
            <a:ext cx="3329909" cy="596198"/>
            <a:chOff x="4080540" y="6073381"/>
            <a:chExt cx="3329909" cy="596198"/>
          </a:xfrm>
        </p:grpSpPr>
        <p:pic>
          <p:nvPicPr>
            <p:cNvPr id="6" name="图片 5" descr="北京理工大学"/>
            <p:cNvPicPr/>
            <p:nvPr/>
          </p:nvPicPr>
          <p:blipFill>
            <a:blip r:embed="rId2" cstate="print">
              <a:extLst>
                <a:ext uri="{28A0092B-C50C-407E-A947-70E740481C1C}">
                  <a14:useLocalDpi xmlns:a14="http://schemas.microsoft.com/office/drawing/2010/main" val="0"/>
                </a:ext>
              </a:extLst>
            </a:blip>
            <a:srcRect t="32903" b="11380"/>
            <a:stretch>
              <a:fillRect/>
            </a:stretch>
          </p:blipFill>
          <p:spPr bwMode="auto">
            <a:xfrm>
              <a:off x="4781549" y="6124147"/>
              <a:ext cx="2628900" cy="494665"/>
            </a:xfrm>
            <a:prstGeom prst="rect">
              <a:avLst/>
            </a:prstGeom>
            <a:noFill/>
            <a:ln>
              <a:noFill/>
            </a:ln>
          </p:spPr>
        </p:pic>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0540" y="6073381"/>
              <a:ext cx="599615" cy="596198"/>
            </a:xfrm>
            <a:prstGeom prst="rect">
              <a:avLst/>
            </a:prstGeom>
          </p:spPr>
        </p:pic>
      </p:grpSp>
    </p:spTree>
    <p:extLst>
      <p:ext uri="{BB962C8B-B14F-4D97-AF65-F5344CB8AC3E}">
        <p14:creationId xmlns:p14="http://schemas.microsoft.com/office/powerpoint/2010/main" val="3707173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cs typeface="+mn-ea"/>
                <a:sym typeface="+mn-lt"/>
              </a:rPr>
              <a:t>CONTENT</a:t>
            </a:r>
            <a:endParaRPr lang="zh-CN" altLang="en-US" dirty="0">
              <a:cs typeface="+mn-ea"/>
              <a:sym typeface="+mn-lt"/>
            </a:endParaRPr>
          </a:p>
        </p:txBody>
      </p:sp>
      <p:sp>
        <p:nvSpPr>
          <p:cNvPr id="3" name="文本占位符 2"/>
          <p:cNvSpPr>
            <a:spLocks noGrp="1"/>
          </p:cNvSpPr>
          <p:nvPr>
            <p:ph type="body" sz="quarter" idx="14"/>
          </p:nvPr>
        </p:nvSpPr>
        <p:spPr/>
        <p:txBody>
          <a:bodyPr/>
          <a:lstStyle/>
          <a:p>
            <a:r>
              <a:rPr lang="en-US" altLang="zh-CN" dirty="0">
                <a:cs typeface="+mn-ea"/>
                <a:sym typeface="+mn-lt"/>
              </a:rPr>
              <a:t>01 </a:t>
            </a:r>
            <a:r>
              <a:rPr lang="zh-CN" altLang="en-US" dirty="0" smtClean="0">
                <a:cs typeface="+mn-ea"/>
                <a:sym typeface="+mn-lt"/>
              </a:rPr>
              <a:t>选题背景</a:t>
            </a:r>
            <a:endParaRPr lang="zh-CN" altLang="en-US" dirty="0">
              <a:cs typeface="+mn-ea"/>
              <a:sym typeface="+mn-lt"/>
            </a:endParaRPr>
          </a:p>
        </p:txBody>
      </p:sp>
      <p:sp>
        <p:nvSpPr>
          <p:cNvPr id="4" name="文本占位符 3"/>
          <p:cNvSpPr>
            <a:spLocks noGrp="1"/>
          </p:cNvSpPr>
          <p:nvPr>
            <p:ph type="body" sz="quarter" idx="15"/>
          </p:nvPr>
        </p:nvSpPr>
        <p:spPr/>
        <p:txBody>
          <a:bodyPr/>
          <a:lstStyle/>
          <a:p>
            <a:r>
              <a:rPr lang="en-US" altLang="zh-CN" dirty="0">
                <a:cs typeface="+mn-ea"/>
                <a:sym typeface="+mn-lt"/>
              </a:rPr>
              <a:t>02 </a:t>
            </a:r>
            <a:r>
              <a:rPr lang="zh-CN" altLang="en-US" dirty="0" smtClean="0">
                <a:cs typeface="+mn-ea"/>
                <a:sym typeface="+mn-lt"/>
              </a:rPr>
              <a:t>相关技术介绍</a:t>
            </a:r>
            <a:endParaRPr lang="zh-CN" altLang="en-US" dirty="0">
              <a:cs typeface="+mn-ea"/>
              <a:sym typeface="+mn-lt"/>
            </a:endParaRPr>
          </a:p>
        </p:txBody>
      </p:sp>
      <p:sp>
        <p:nvSpPr>
          <p:cNvPr id="5" name="文本占位符 4"/>
          <p:cNvSpPr>
            <a:spLocks noGrp="1"/>
          </p:cNvSpPr>
          <p:nvPr>
            <p:ph type="body" sz="quarter" idx="16"/>
          </p:nvPr>
        </p:nvSpPr>
        <p:spPr/>
        <p:txBody>
          <a:bodyPr/>
          <a:lstStyle/>
          <a:p>
            <a:r>
              <a:rPr lang="en-US" altLang="zh-CN" dirty="0">
                <a:cs typeface="+mn-ea"/>
                <a:sym typeface="+mn-lt"/>
              </a:rPr>
              <a:t>03 </a:t>
            </a:r>
            <a:r>
              <a:rPr lang="zh-CN" altLang="en-US" dirty="0" smtClean="0">
                <a:cs typeface="+mn-ea"/>
                <a:sym typeface="+mn-lt"/>
              </a:rPr>
              <a:t>论文进展</a:t>
            </a:r>
            <a:endParaRPr lang="zh-CN" altLang="en-US" dirty="0">
              <a:cs typeface="+mn-ea"/>
              <a:sym typeface="+mn-lt"/>
            </a:endParaRPr>
          </a:p>
        </p:txBody>
      </p:sp>
      <p:sp>
        <p:nvSpPr>
          <p:cNvPr id="6" name="文本占位符 5"/>
          <p:cNvSpPr>
            <a:spLocks noGrp="1"/>
          </p:cNvSpPr>
          <p:nvPr>
            <p:ph type="body" sz="quarter" idx="17"/>
          </p:nvPr>
        </p:nvSpPr>
        <p:spPr>
          <a:xfrm>
            <a:off x="6492625" y="3148799"/>
            <a:ext cx="4372019" cy="830997"/>
          </a:xfrm>
        </p:spPr>
        <p:txBody>
          <a:bodyPr/>
          <a:lstStyle/>
          <a:p>
            <a:r>
              <a:rPr lang="en-US" altLang="zh-CN" dirty="0">
                <a:cs typeface="+mn-ea"/>
                <a:sym typeface="+mn-lt"/>
              </a:rPr>
              <a:t>04 </a:t>
            </a:r>
            <a:r>
              <a:rPr lang="zh-CN" altLang="en-US" dirty="0" smtClean="0">
                <a:cs typeface="+mn-ea"/>
                <a:sym typeface="+mn-lt"/>
              </a:rPr>
              <a:t>问题、疑惑和解决思路</a:t>
            </a:r>
            <a:endParaRPr lang="zh-CN" altLang="en-US" dirty="0">
              <a:cs typeface="+mn-ea"/>
              <a:sym typeface="+mn-lt"/>
            </a:endParaRPr>
          </a:p>
        </p:txBody>
      </p:sp>
      <p:pic>
        <p:nvPicPr>
          <p:cNvPr id="7" name="图片 6">
            <a:hlinkClick r:id="rId3"/>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9973733" y="6429224"/>
            <a:ext cx="1828800" cy="243840"/>
          </a:xfrm>
          <a:prstGeom prst="rect">
            <a:avLst/>
          </a:prstGeom>
        </p:spPr>
      </p:pic>
      <p:grpSp>
        <p:nvGrpSpPr>
          <p:cNvPr id="9" name="组合 8"/>
          <p:cNvGrpSpPr/>
          <p:nvPr/>
        </p:nvGrpSpPr>
        <p:grpSpPr>
          <a:xfrm>
            <a:off x="8472624" y="6132550"/>
            <a:ext cx="3329909" cy="596198"/>
            <a:chOff x="4080540" y="6073381"/>
            <a:chExt cx="3329909" cy="596198"/>
          </a:xfrm>
        </p:grpSpPr>
        <p:pic>
          <p:nvPicPr>
            <p:cNvPr id="10" name="图片 9" descr="北京理工大学"/>
            <p:cNvPicPr/>
            <p:nvPr/>
          </p:nvPicPr>
          <p:blipFill>
            <a:blip r:embed="rId5" cstate="print">
              <a:extLst>
                <a:ext uri="{28A0092B-C50C-407E-A947-70E740481C1C}">
                  <a14:useLocalDpi xmlns:a14="http://schemas.microsoft.com/office/drawing/2010/main" val="0"/>
                </a:ext>
              </a:extLst>
            </a:blip>
            <a:srcRect t="32903" b="11380"/>
            <a:stretch>
              <a:fillRect/>
            </a:stretch>
          </p:blipFill>
          <p:spPr bwMode="auto">
            <a:xfrm>
              <a:off x="4781549" y="6124147"/>
              <a:ext cx="2628900" cy="494665"/>
            </a:xfrm>
            <a:prstGeom prst="rect">
              <a:avLst/>
            </a:prstGeom>
            <a:noFill/>
            <a:ln>
              <a:noFill/>
            </a:ln>
          </p:spPr>
        </p:pic>
        <p:pic>
          <p:nvPicPr>
            <p:cNvPr id="11" name="图片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80540" y="6073381"/>
              <a:ext cx="599615" cy="596198"/>
            </a:xfrm>
            <a:prstGeom prst="rect">
              <a:avLst/>
            </a:prstGeom>
          </p:spPr>
        </p:pic>
      </p:grpSp>
    </p:spTree>
    <p:extLst>
      <p:ext uri="{BB962C8B-B14F-4D97-AF65-F5344CB8AC3E}">
        <p14:creationId xmlns:p14="http://schemas.microsoft.com/office/powerpoint/2010/main" val="2361007353"/>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529630" y="913928"/>
            <a:ext cx="7132740" cy="523220"/>
          </a:xfrm>
        </p:spPr>
        <p:txBody>
          <a:bodyPr/>
          <a:lstStyle/>
          <a:p>
            <a:r>
              <a:rPr lang="zh-CN" altLang="en-US" dirty="0" smtClean="0">
                <a:cs typeface="+mn-ea"/>
                <a:sym typeface="+mn-lt"/>
              </a:rPr>
              <a:t>故事从去年</a:t>
            </a:r>
            <a:r>
              <a:rPr lang="en-US" altLang="zh-CN" dirty="0" smtClean="0">
                <a:cs typeface="+mn-ea"/>
                <a:sym typeface="+mn-lt"/>
              </a:rPr>
              <a:t>6</a:t>
            </a:r>
            <a:r>
              <a:rPr lang="zh-CN" altLang="en-US" dirty="0" smtClean="0">
                <a:cs typeface="+mn-ea"/>
                <a:sym typeface="+mn-lt"/>
              </a:rPr>
              <a:t>月开始</a:t>
            </a:r>
            <a:endParaRPr lang="zh-CN" altLang="en-US" dirty="0">
              <a:cs typeface="+mn-ea"/>
              <a:sym typeface="+mn-lt"/>
            </a:endParaRPr>
          </a:p>
        </p:txBody>
      </p:sp>
      <p:sp>
        <p:nvSpPr>
          <p:cNvPr id="3" name="文本占位符 2"/>
          <p:cNvSpPr>
            <a:spLocks noGrp="1"/>
          </p:cNvSpPr>
          <p:nvPr>
            <p:ph type="body" sz="quarter" idx="14"/>
          </p:nvPr>
        </p:nvSpPr>
        <p:spPr>
          <a:xfrm>
            <a:off x="1892300" y="1883606"/>
            <a:ext cx="8407400" cy="1339149"/>
          </a:xfrm>
        </p:spPr>
        <p:txBody>
          <a:bodyPr/>
          <a:lstStyle/>
          <a:p>
            <a:r>
              <a:rPr lang="en-US" altLang="zh-CN" dirty="0"/>
              <a:t>22</a:t>
            </a:r>
            <a:r>
              <a:rPr lang="zh-CN" altLang="en-US" dirty="0"/>
              <a:t>日，途家</a:t>
            </a:r>
            <a:r>
              <a:rPr lang="en-US" altLang="zh-CN" dirty="0"/>
              <a:t>CEO</a:t>
            </a:r>
            <a:r>
              <a:rPr lang="zh-CN" altLang="en-US" dirty="0"/>
              <a:t>罗军对外宣布，途家与蚂蚁短租已达成战略并购协议，并已完成相应资本交易。蚂蚁短租将成为途家的全资</a:t>
            </a:r>
            <a:r>
              <a:rPr lang="zh-CN" altLang="en-US" dirty="0" smtClean="0"/>
              <a:t>子公司。未来</a:t>
            </a:r>
            <a:r>
              <a:rPr lang="zh-CN" altLang="en-US" dirty="0"/>
              <a:t>，蚂蚁短租与途家将继续保持各自品牌及运营的独立性，核心团队架构保持不变，蚂蚁短租</a:t>
            </a:r>
            <a:r>
              <a:rPr lang="en-US" altLang="zh-CN" dirty="0"/>
              <a:t>CEO</a:t>
            </a:r>
            <a:r>
              <a:rPr lang="zh-CN" altLang="en-US" dirty="0"/>
              <a:t>申志强将直接向罗军汇报</a:t>
            </a:r>
            <a:r>
              <a:rPr lang="zh-CN" altLang="en-US" dirty="0" smtClean="0"/>
              <a:t>。</a:t>
            </a:r>
            <a:endParaRPr lang="en-US" altLang="zh-CN" dirty="0" smtClean="0"/>
          </a:p>
          <a:p>
            <a:r>
              <a:rPr lang="zh-CN" altLang="en-US" dirty="0"/>
              <a:t>此举意味着，国内住宿分享</a:t>
            </a:r>
            <a:r>
              <a:rPr lang="zh-CN" altLang="en-US" dirty="0">
                <a:hlinkClick r:id="rId3"/>
              </a:rPr>
              <a:t>行业</a:t>
            </a:r>
            <a:r>
              <a:rPr lang="zh-CN" altLang="en-US" dirty="0"/>
              <a:t>正在步入发展快</a:t>
            </a:r>
            <a:r>
              <a:rPr lang="zh-CN" altLang="en-US" dirty="0">
                <a:hlinkClick r:id="rId4"/>
              </a:rPr>
              <a:t>车</a:t>
            </a:r>
            <a:r>
              <a:rPr lang="zh-CN" altLang="en-US" dirty="0"/>
              <a:t>道。</a:t>
            </a:r>
            <a:endParaRPr lang="zh-CN" altLang="en-US" dirty="0">
              <a:cs typeface="+mn-ea"/>
              <a:sym typeface="+mn-lt"/>
            </a:endParaRPr>
          </a:p>
        </p:txBody>
      </p:sp>
      <p:sp>
        <p:nvSpPr>
          <p:cNvPr id="4" name="文本占位符 3"/>
          <p:cNvSpPr>
            <a:spLocks noGrp="1"/>
          </p:cNvSpPr>
          <p:nvPr>
            <p:ph type="body" sz="quarter" idx="15"/>
          </p:nvPr>
        </p:nvSpPr>
        <p:spPr>
          <a:xfrm>
            <a:off x="4684003" y="4026684"/>
            <a:ext cx="2823994" cy="400110"/>
          </a:xfrm>
        </p:spPr>
        <p:txBody>
          <a:bodyPr/>
          <a:lstStyle/>
          <a:p>
            <a:r>
              <a:rPr lang="zh-CN" altLang="en-US" dirty="0" smtClean="0">
                <a:cs typeface="+mn-ea"/>
                <a:sym typeface="+mn-lt"/>
              </a:rPr>
              <a:t>短租真的这么火吗？</a:t>
            </a:r>
            <a:endParaRPr lang="zh-CN" altLang="en-US" dirty="0">
              <a:cs typeface="+mn-ea"/>
              <a:sym typeface="+mn-lt"/>
            </a:endParaRPr>
          </a:p>
        </p:txBody>
      </p:sp>
      <p:pic>
        <p:nvPicPr>
          <p:cNvPr id="5" name="图片 4">
            <a:hlinkClick r:id="rId5"/>
          </p:cNvPr>
          <p:cNvPicPr>
            <a:picLocks noChangeAspect="1"/>
          </p:cNvPicPr>
          <p:nvPr>
            <p:custDataLst>
              <p:tags r:id="rId1"/>
            </p:custDataLst>
          </p:nvPr>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973733" y="6429224"/>
            <a:ext cx="1828800" cy="243840"/>
          </a:xfrm>
          <a:prstGeom prst="rect">
            <a:avLst/>
          </a:prstGeom>
        </p:spPr>
      </p:pic>
      <p:grpSp>
        <p:nvGrpSpPr>
          <p:cNvPr id="7" name="组合 6"/>
          <p:cNvGrpSpPr/>
          <p:nvPr/>
        </p:nvGrpSpPr>
        <p:grpSpPr>
          <a:xfrm>
            <a:off x="8662219" y="6183316"/>
            <a:ext cx="3156130" cy="494665"/>
            <a:chOff x="4254319" y="6124147"/>
            <a:chExt cx="3156130" cy="494665"/>
          </a:xfrm>
        </p:grpSpPr>
        <p:pic>
          <p:nvPicPr>
            <p:cNvPr id="8" name="图片 7" descr="北京理工大学"/>
            <p:cNvPicPr/>
            <p:nvPr/>
          </p:nvPicPr>
          <p:blipFill>
            <a:blip r:embed="rId8" cstate="print">
              <a:extLst>
                <a:ext uri="{28A0092B-C50C-407E-A947-70E740481C1C}">
                  <a14:useLocalDpi xmlns:a14="http://schemas.microsoft.com/office/drawing/2010/main" val="0"/>
                </a:ext>
              </a:extLst>
            </a:blip>
            <a:srcRect t="32903" b="11380"/>
            <a:stretch>
              <a:fillRect/>
            </a:stretch>
          </p:blipFill>
          <p:spPr bwMode="auto">
            <a:xfrm>
              <a:off x="4781549" y="6124147"/>
              <a:ext cx="2628900" cy="494665"/>
            </a:xfrm>
            <a:prstGeom prst="rect">
              <a:avLst/>
            </a:prstGeom>
            <a:noFill/>
            <a:ln>
              <a:noFill/>
            </a:ln>
          </p:spPr>
        </p:pic>
        <p:pic>
          <p:nvPicPr>
            <p:cNvPr id="9" name="图片 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254319" y="6124147"/>
              <a:ext cx="527230" cy="489748"/>
            </a:xfrm>
            <a:prstGeom prst="rect">
              <a:avLst/>
            </a:prstGeom>
          </p:spPr>
        </p:pic>
      </p:grpSp>
    </p:spTree>
    <p:extLst>
      <p:ext uri="{BB962C8B-B14F-4D97-AF65-F5344CB8AC3E}">
        <p14:creationId xmlns:p14="http://schemas.microsoft.com/office/powerpoint/2010/main" val="2731551293"/>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cs typeface="+mn-ea"/>
                <a:sym typeface="+mn-lt"/>
              </a:rPr>
              <a:t>01 </a:t>
            </a:r>
            <a:r>
              <a:rPr lang="zh-CN" altLang="en-US" dirty="0" smtClean="0">
                <a:cs typeface="+mn-ea"/>
                <a:sym typeface="+mn-lt"/>
              </a:rPr>
              <a:t>选题背景</a:t>
            </a:r>
            <a:endParaRPr lang="zh-CN" altLang="en-US" dirty="0">
              <a:cs typeface="+mn-ea"/>
              <a:sym typeface="+mn-lt"/>
            </a:endParaRPr>
          </a:p>
        </p:txBody>
      </p:sp>
    </p:spTree>
    <p:extLst>
      <p:ext uri="{BB962C8B-B14F-4D97-AF65-F5344CB8AC3E}">
        <p14:creationId xmlns:p14="http://schemas.microsoft.com/office/powerpoint/2010/main" val="2476380655"/>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529630" y="390708"/>
            <a:ext cx="7132740" cy="523220"/>
          </a:xfrm>
        </p:spPr>
        <p:txBody>
          <a:bodyPr/>
          <a:lstStyle/>
          <a:p>
            <a:r>
              <a:rPr lang="en-US" altLang="zh-CN" dirty="0">
                <a:cs typeface="+mn-ea"/>
                <a:sym typeface="+mn-lt"/>
              </a:rPr>
              <a:t>Part One </a:t>
            </a:r>
            <a:r>
              <a:rPr lang="zh-CN" altLang="en-US" dirty="0" smtClean="0">
                <a:cs typeface="+mn-ea"/>
                <a:sym typeface="+mn-lt"/>
              </a:rPr>
              <a:t>选题背景</a:t>
            </a:r>
            <a:endParaRPr lang="zh-CN" altLang="en-US" dirty="0">
              <a:cs typeface="+mn-ea"/>
              <a:sym typeface="+mn-lt"/>
            </a:endParaRPr>
          </a:p>
        </p:txBody>
      </p:sp>
      <p:sp>
        <p:nvSpPr>
          <p:cNvPr id="6" name="文本框 5"/>
          <p:cNvSpPr txBox="1"/>
          <p:nvPr/>
        </p:nvSpPr>
        <p:spPr>
          <a:xfrm>
            <a:off x="1888067" y="1255804"/>
            <a:ext cx="8415866" cy="966418"/>
          </a:xfrm>
          <a:prstGeom prst="rect">
            <a:avLst/>
          </a:prstGeom>
          <a:noFill/>
        </p:spPr>
        <p:txBody>
          <a:bodyPr wrap="square" rtlCol="0">
            <a:spAutoFit/>
          </a:bodyPr>
          <a:lstStyle/>
          <a:p>
            <a:pPr algn="ctr">
              <a:lnSpc>
                <a:spcPct val="130000"/>
              </a:lnSpc>
              <a:spcBef>
                <a:spcPts val="600"/>
              </a:spcBef>
            </a:pPr>
            <a:r>
              <a:rPr lang="zh-CN" altLang="en-US" sz="1200" dirty="0" smtClean="0"/>
              <a:t>所以，你会发现</a:t>
            </a:r>
            <a:endParaRPr lang="en-US" altLang="zh-CN" sz="1200" dirty="0" smtClean="0"/>
          </a:p>
          <a:p>
            <a:pPr algn="ctr">
              <a:lnSpc>
                <a:spcPct val="130000"/>
              </a:lnSpc>
              <a:spcBef>
                <a:spcPts val="600"/>
              </a:spcBef>
            </a:pPr>
            <a:r>
              <a:rPr lang="zh-CN" altLang="en-US" sz="1200" dirty="0" smtClean="0"/>
              <a:t>互联网行业或者某个热门领域，</a:t>
            </a:r>
            <a:endParaRPr lang="en-US" altLang="zh-CN" sz="1200" dirty="0" smtClean="0"/>
          </a:p>
          <a:p>
            <a:pPr algn="ctr">
              <a:lnSpc>
                <a:spcPct val="130000"/>
              </a:lnSpc>
              <a:spcBef>
                <a:spcPts val="600"/>
              </a:spcBef>
            </a:pPr>
            <a:r>
              <a:rPr lang="zh-CN" altLang="en-US" sz="1200" dirty="0" smtClean="0"/>
              <a:t>换来换去总是那么几个牛逼的人。</a:t>
            </a:r>
            <a:endParaRPr lang="zh-CN" altLang="en-US" sz="1200" kern="0" dirty="0">
              <a:cs typeface="+mn-ea"/>
              <a:sym typeface="+mn-lt"/>
            </a:endParaRPr>
          </a:p>
        </p:txBody>
      </p:sp>
      <p:grpSp>
        <p:nvGrpSpPr>
          <p:cNvPr id="7" name="组合 45"/>
          <p:cNvGrpSpPr/>
          <p:nvPr/>
        </p:nvGrpSpPr>
        <p:grpSpPr>
          <a:xfrm>
            <a:off x="1990818" y="2783935"/>
            <a:ext cx="1077624" cy="938606"/>
            <a:chOff x="501650" y="3292475"/>
            <a:chExt cx="1735138" cy="1511300"/>
          </a:xfrm>
          <a:solidFill>
            <a:schemeClr val="tx1"/>
          </a:solidFill>
        </p:grpSpPr>
        <p:sp>
          <p:nvSpPr>
            <p:cNvPr id="8" name="Freeform 5"/>
            <p:cNvSpPr>
              <a:spLocks/>
            </p:cNvSpPr>
            <p:nvPr/>
          </p:nvSpPr>
          <p:spPr bwMode="auto">
            <a:xfrm>
              <a:off x="501650" y="3292475"/>
              <a:ext cx="1735138" cy="893762"/>
            </a:xfrm>
            <a:custGeom>
              <a:avLst/>
              <a:gdLst>
                <a:gd name="T0" fmla="*/ 0 w 943"/>
                <a:gd name="T1" fmla="*/ 242 h 484"/>
                <a:gd name="T2" fmla="*/ 0 w 943"/>
                <a:gd name="T3" fmla="*/ 242 h 484"/>
                <a:gd name="T4" fmla="*/ 471 w 943"/>
                <a:gd name="T5" fmla="*/ 484 h 484"/>
                <a:gd name="T6" fmla="*/ 943 w 943"/>
                <a:gd name="T7" fmla="*/ 242 h 484"/>
                <a:gd name="T8" fmla="*/ 471 w 943"/>
                <a:gd name="T9" fmla="*/ 0 h 484"/>
                <a:gd name="T10" fmla="*/ 0 w 943"/>
                <a:gd name="T11" fmla="*/ 242 h 484"/>
              </a:gdLst>
              <a:ahLst/>
              <a:cxnLst>
                <a:cxn ang="0">
                  <a:pos x="T0" y="T1"/>
                </a:cxn>
                <a:cxn ang="0">
                  <a:pos x="T2" y="T3"/>
                </a:cxn>
                <a:cxn ang="0">
                  <a:pos x="T4" y="T5"/>
                </a:cxn>
                <a:cxn ang="0">
                  <a:pos x="T6" y="T7"/>
                </a:cxn>
                <a:cxn ang="0">
                  <a:pos x="T8" y="T9"/>
                </a:cxn>
                <a:cxn ang="0">
                  <a:pos x="T10" y="T11"/>
                </a:cxn>
              </a:cxnLst>
              <a:rect l="0" t="0" r="r" b="b"/>
              <a:pathLst>
                <a:path w="943" h="484">
                  <a:moveTo>
                    <a:pt x="0" y="242"/>
                  </a:moveTo>
                  <a:lnTo>
                    <a:pt x="0" y="242"/>
                  </a:lnTo>
                  <a:lnTo>
                    <a:pt x="471" y="484"/>
                  </a:lnTo>
                  <a:lnTo>
                    <a:pt x="943" y="242"/>
                  </a:lnTo>
                  <a:lnTo>
                    <a:pt x="471" y="0"/>
                  </a:lnTo>
                  <a:lnTo>
                    <a:pt x="0" y="2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 name="Freeform 6"/>
            <p:cNvSpPr>
              <a:spLocks/>
            </p:cNvSpPr>
            <p:nvPr/>
          </p:nvSpPr>
          <p:spPr bwMode="auto">
            <a:xfrm>
              <a:off x="728663" y="3959225"/>
              <a:ext cx="1285875" cy="758825"/>
            </a:xfrm>
            <a:custGeom>
              <a:avLst/>
              <a:gdLst>
                <a:gd name="T0" fmla="*/ 349 w 699"/>
                <a:gd name="T1" fmla="*/ 179 h 412"/>
                <a:gd name="T2" fmla="*/ 349 w 699"/>
                <a:gd name="T3" fmla="*/ 179 h 412"/>
                <a:gd name="T4" fmla="*/ 0 w 699"/>
                <a:gd name="T5" fmla="*/ 0 h 412"/>
                <a:gd name="T6" fmla="*/ 0 w 699"/>
                <a:gd name="T7" fmla="*/ 233 h 412"/>
                <a:gd name="T8" fmla="*/ 349 w 699"/>
                <a:gd name="T9" fmla="*/ 412 h 412"/>
                <a:gd name="T10" fmla="*/ 699 w 699"/>
                <a:gd name="T11" fmla="*/ 233 h 412"/>
                <a:gd name="T12" fmla="*/ 699 w 699"/>
                <a:gd name="T13" fmla="*/ 0 h 412"/>
                <a:gd name="T14" fmla="*/ 349 w 699"/>
                <a:gd name="T15" fmla="*/ 179 h 4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9" h="412">
                  <a:moveTo>
                    <a:pt x="349" y="179"/>
                  </a:moveTo>
                  <a:lnTo>
                    <a:pt x="349" y="179"/>
                  </a:lnTo>
                  <a:lnTo>
                    <a:pt x="0" y="0"/>
                  </a:lnTo>
                  <a:lnTo>
                    <a:pt x="0" y="233"/>
                  </a:lnTo>
                  <a:lnTo>
                    <a:pt x="349" y="412"/>
                  </a:lnTo>
                  <a:lnTo>
                    <a:pt x="699" y="233"/>
                  </a:lnTo>
                  <a:lnTo>
                    <a:pt x="699" y="0"/>
                  </a:lnTo>
                  <a:lnTo>
                    <a:pt x="349" y="1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 name="Freeform 7"/>
            <p:cNvSpPr>
              <a:spLocks/>
            </p:cNvSpPr>
            <p:nvPr/>
          </p:nvSpPr>
          <p:spPr bwMode="auto">
            <a:xfrm>
              <a:off x="514350" y="4095750"/>
              <a:ext cx="68263" cy="708025"/>
            </a:xfrm>
            <a:custGeom>
              <a:avLst/>
              <a:gdLst>
                <a:gd name="T0" fmla="*/ 0 w 37"/>
                <a:gd name="T1" fmla="*/ 384 h 384"/>
                <a:gd name="T2" fmla="*/ 0 w 37"/>
                <a:gd name="T3" fmla="*/ 384 h 384"/>
                <a:gd name="T4" fmla="*/ 37 w 37"/>
                <a:gd name="T5" fmla="*/ 384 h 384"/>
                <a:gd name="T6" fmla="*/ 37 w 37"/>
                <a:gd name="T7" fmla="*/ 0 h 384"/>
                <a:gd name="T8" fmla="*/ 0 w 37"/>
                <a:gd name="T9" fmla="*/ 0 h 384"/>
                <a:gd name="T10" fmla="*/ 0 w 37"/>
                <a:gd name="T11" fmla="*/ 384 h 384"/>
              </a:gdLst>
              <a:ahLst/>
              <a:cxnLst>
                <a:cxn ang="0">
                  <a:pos x="T0" y="T1"/>
                </a:cxn>
                <a:cxn ang="0">
                  <a:pos x="T2" y="T3"/>
                </a:cxn>
                <a:cxn ang="0">
                  <a:pos x="T4" y="T5"/>
                </a:cxn>
                <a:cxn ang="0">
                  <a:pos x="T6" y="T7"/>
                </a:cxn>
                <a:cxn ang="0">
                  <a:pos x="T8" y="T9"/>
                </a:cxn>
                <a:cxn ang="0">
                  <a:pos x="T10" y="T11"/>
                </a:cxn>
              </a:cxnLst>
              <a:rect l="0" t="0" r="r" b="b"/>
              <a:pathLst>
                <a:path w="37" h="384">
                  <a:moveTo>
                    <a:pt x="0" y="384"/>
                  </a:moveTo>
                  <a:lnTo>
                    <a:pt x="0" y="384"/>
                  </a:lnTo>
                  <a:lnTo>
                    <a:pt x="37" y="384"/>
                  </a:lnTo>
                  <a:lnTo>
                    <a:pt x="37" y="0"/>
                  </a:lnTo>
                  <a:lnTo>
                    <a:pt x="0" y="0"/>
                  </a:lnTo>
                  <a:lnTo>
                    <a:pt x="0" y="38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 name="Freeform 8"/>
            <p:cNvSpPr>
              <a:spLocks/>
            </p:cNvSpPr>
            <p:nvPr/>
          </p:nvSpPr>
          <p:spPr bwMode="auto">
            <a:xfrm>
              <a:off x="511175" y="3986212"/>
              <a:ext cx="74613" cy="76200"/>
            </a:xfrm>
            <a:custGeom>
              <a:avLst/>
              <a:gdLst>
                <a:gd name="T0" fmla="*/ 41 w 41"/>
                <a:gd name="T1" fmla="*/ 21 h 41"/>
                <a:gd name="T2" fmla="*/ 41 w 41"/>
                <a:gd name="T3" fmla="*/ 21 h 41"/>
                <a:gd name="T4" fmla="*/ 20 w 41"/>
                <a:gd name="T5" fmla="*/ 41 h 41"/>
                <a:gd name="T6" fmla="*/ 0 w 41"/>
                <a:gd name="T7" fmla="*/ 21 h 41"/>
                <a:gd name="T8" fmla="*/ 20 w 41"/>
                <a:gd name="T9" fmla="*/ 0 h 41"/>
                <a:gd name="T10" fmla="*/ 41 w 41"/>
                <a:gd name="T11" fmla="*/ 21 h 41"/>
              </a:gdLst>
              <a:ahLst/>
              <a:cxnLst>
                <a:cxn ang="0">
                  <a:pos x="T0" y="T1"/>
                </a:cxn>
                <a:cxn ang="0">
                  <a:pos x="T2" y="T3"/>
                </a:cxn>
                <a:cxn ang="0">
                  <a:pos x="T4" y="T5"/>
                </a:cxn>
                <a:cxn ang="0">
                  <a:pos x="T6" y="T7"/>
                </a:cxn>
                <a:cxn ang="0">
                  <a:pos x="T8" y="T9"/>
                </a:cxn>
                <a:cxn ang="0">
                  <a:pos x="T10" y="T11"/>
                </a:cxn>
              </a:cxnLst>
              <a:rect l="0" t="0" r="r" b="b"/>
              <a:pathLst>
                <a:path w="41" h="41">
                  <a:moveTo>
                    <a:pt x="41" y="21"/>
                  </a:moveTo>
                  <a:lnTo>
                    <a:pt x="41" y="21"/>
                  </a:lnTo>
                  <a:cubicBezTo>
                    <a:pt x="41" y="32"/>
                    <a:pt x="32" y="41"/>
                    <a:pt x="20" y="41"/>
                  </a:cubicBezTo>
                  <a:cubicBezTo>
                    <a:pt x="9" y="41"/>
                    <a:pt x="0" y="32"/>
                    <a:pt x="0" y="21"/>
                  </a:cubicBezTo>
                  <a:cubicBezTo>
                    <a:pt x="0" y="9"/>
                    <a:pt x="9" y="0"/>
                    <a:pt x="20" y="0"/>
                  </a:cubicBezTo>
                  <a:cubicBezTo>
                    <a:pt x="32" y="0"/>
                    <a:pt x="41" y="9"/>
                    <a:pt x="41" y="2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 name="Freeform 9"/>
            <p:cNvSpPr>
              <a:spLocks/>
            </p:cNvSpPr>
            <p:nvPr/>
          </p:nvSpPr>
          <p:spPr bwMode="auto">
            <a:xfrm>
              <a:off x="541338" y="3738562"/>
              <a:ext cx="14288" cy="401637"/>
            </a:xfrm>
            <a:custGeom>
              <a:avLst/>
              <a:gdLst>
                <a:gd name="T0" fmla="*/ 7 w 7"/>
                <a:gd name="T1" fmla="*/ 217 h 217"/>
                <a:gd name="T2" fmla="*/ 7 w 7"/>
                <a:gd name="T3" fmla="*/ 217 h 217"/>
                <a:gd name="T4" fmla="*/ 0 w 7"/>
                <a:gd name="T5" fmla="*/ 217 h 217"/>
                <a:gd name="T6" fmla="*/ 0 w 7"/>
                <a:gd name="T7" fmla="*/ 0 h 217"/>
                <a:gd name="T8" fmla="*/ 7 w 7"/>
                <a:gd name="T9" fmla="*/ 0 h 217"/>
                <a:gd name="T10" fmla="*/ 7 w 7"/>
                <a:gd name="T11" fmla="*/ 217 h 217"/>
              </a:gdLst>
              <a:ahLst/>
              <a:cxnLst>
                <a:cxn ang="0">
                  <a:pos x="T0" y="T1"/>
                </a:cxn>
                <a:cxn ang="0">
                  <a:pos x="T2" y="T3"/>
                </a:cxn>
                <a:cxn ang="0">
                  <a:pos x="T4" y="T5"/>
                </a:cxn>
                <a:cxn ang="0">
                  <a:pos x="T6" y="T7"/>
                </a:cxn>
                <a:cxn ang="0">
                  <a:pos x="T8" y="T9"/>
                </a:cxn>
                <a:cxn ang="0">
                  <a:pos x="T10" y="T11"/>
                </a:cxn>
              </a:cxnLst>
              <a:rect l="0" t="0" r="r" b="b"/>
              <a:pathLst>
                <a:path w="7" h="217">
                  <a:moveTo>
                    <a:pt x="7" y="217"/>
                  </a:moveTo>
                  <a:lnTo>
                    <a:pt x="7" y="217"/>
                  </a:lnTo>
                  <a:lnTo>
                    <a:pt x="0" y="217"/>
                  </a:lnTo>
                  <a:lnTo>
                    <a:pt x="0" y="0"/>
                  </a:lnTo>
                  <a:lnTo>
                    <a:pt x="7" y="0"/>
                  </a:lnTo>
                  <a:lnTo>
                    <a:pt x="7" y="2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3" name="组合 45"/>
          <p:cNvGrpSpPr/>
          <p:nvPr/>
        </p:nvGrpSpPr>
        <p:grpSpPr>
          <a:xfrm>
            <a:off x="5557188" y="2783935"/>
            <a:ext cx="1077624" cy="938606"/>
            <a:chOff x="501650" y="3292475"/>
            <a:chExt cx="1735138" cy="1511300"/>
          </a:xfrm>
          <a:solidFill>
            <a:schemeClr val="tx1"/>
          </a:solidFill>
        </p:grpSpPr>
        <p:sp>
          <p:nvSpPr>
            <p:cNvPr id="14" name="Freeform 5"/>
            <p:cNvSpPr>
              <a:spLocks/>
            </p:cNvSpPr>
            <p:nvPr/>
          </p:nvSpPr>
          <p:spPr bwMode="auto">
            <a:xfrm>
              <a:off x="501650" y="3292475"/>
              <a:ext cx="1735138" cy="893762"/>
            </a:xfrm>
            <a:custGeom>
              <a:avLst/>
              <a:gdLst>
                <a:gd name="T0" fmla="*/ 0 w 943"/>
                <a:gd name="T1" fmla="*/ 242 h 484"/>
                <a:gd name="T2" fmla="*/ 0 w 943"/>
                <a:gd name="T3" fmla="*/ 242 h 484"/>
                <a:gd name="T4" fmla="*/ 471 w 943"/>
                <a:gd name="T5" fmla="*/ 484 h 484"/>
                <a:gd name="T6" fmla="*/ 943 w 943"/>
                <a:gd name="T7" fmla="*/ 242 h 484"/>
                <a:gd name="T8" fmla="*/ 471 w 943"/>
                <a:gd name="T9" fmla="*/ 0 h 484"/>
                <a:gd name="T10" fmla="*/ 0 w 943"/>
                <a:gd name="T11" fmla="*/ 242 h 484"/>
              </a:gdLst>
              <a:ahLst/>
              <a:cxnLst>
                <a:cxn ang="0">
                  <a:pos x="T0" y="T1"/>
                </a:cxn>
                <a:cxn ang="0">
                  <a:pos x="T2" y="T3"/>
                </a:cxn>
                <a:cxn ang="0">
                  <a:pos x="T4" y="T5"/>
                </a:cxn>
                <a:cxn ang="0">
                  <a:pos x="T6" y="T7"/>
                </a:cxn>
                <a:cxn ang="0">
                  <a:pos x="T8" y="T9"/>
                </a:cxn>
                <a:cxn ang="0">
                  <a:pos x="T10" y="T11"/>
                </a:cxn>
              </a:cxnLst>
              <a:rect l="0" t="0" r="r" b="b"/>
              <a:pathLst>
                <a:path w="943" h="484">
                  <a:moveTo>
                    <a:pt x="0" y="242"/>
                  </a:moveTo>
                  <a:lnTo>
                    <a:pt x="0" y="242"/>
                  </a:lnTo>
                  <a:lnTo>
                    <a:pt x="471" y="484"/>
                  </a:lnTo>
                  <a:lnTo>
                    <a:pt x="943" y="242"/>
                  </a:lnTo>
                  <a:lnTo>
                    <a:pt x="471" y="0"/>
                  </a:lnTo>
                  <a:lnTo>
                    <a:pt x="0" y="2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 name="Freeform 6"/>
            <p:cNvSpPr>
              <a:spLocks/>
            </p:cNvSpPr>
            <p:nvPr/>
          </p:nvSpPr>
          <p:spPr bwMode="auto">
            <a:xfrm>
              <a:off x="728663" y="3959225"/>
              <a:ext cx="1285875" cy="758825"/>
            </a:xfrm>
            <a:custGeom>
              <a:avLst/>
              <a:gdLst>
                <a:gd name="T0" fmla="*/ 349 w 699"/>
                <a:gd name="T1" fmla="*/ 179 h 412"/>
                <a:gd name="T2" fmla="*/ 349 w 699"/>
                <a:gd name="T3" fmla="*/ 179 h 412"/>
                <a:gd name="T4" fmla="*/ 0 w 699"/>
                <a:gd name="T5" fmla="*/ 0 h 412"/>
                <a:gd name="T6" fmla="*/ 0 w 699"/>
                <a:gd name="T7" fmla="*/ 233 h 412"/>
                <a:gd name="T8" fmla="*/ 349 w 699"/>
                <a:gd name="T9" fmla="*/ 412 h 412"/>
                <a:gd name="T10" fmla="*/ 699 w 699"/>
                <a:gd name="T11" fmla="*/ 233 h 412"/>
                <a:gd name="T12" fmla="*/ 699 w 699"/>
                <a:gd name="T13" fmla="*/ 0 h 412"/>
                <a:gd name="T14" fmla="*/ 349 w 699"/>
                <a:gd name="T15" fmla="*/ 179 h 4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9" h="412">
                  <a:moveTo>
                    <a:pt x="349" y="179"/>
                  </a:moveTo>
                  <a:lnTo>
                    <a:pt x="349" y="179"/>
                  </a:lnTo>
                  <a:lnTo>
                    <a:pt x="0" y="0"/>
                  </a:lnTo>
                  <a:lnTo>
                    <a:pt x="0" y="233"/>
                  </a:lnTo>
                  <a:lnTo>
                    <a:pt x="349" y="412"/>
                  </a:lnTo>
                  <a:lnTo>
                    <a:pt x="699" y="233"/>
                  </a:lnTo>
                  <a:lnTo>
                    <a:pt x="699" y="0"/>
                  </a:lnTo>
                  <a:lnTo>
                    <a:pt x="349" y="1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 name="Freeform 7"/>
            <p:cNvSpPr>
              <a:spLocks/>
            </p:cNvSpPr>
            <p:nvPr/>
          </p:nvSpPr>
          <p:spPr bwMode="auto">
            <a:xfrm>
              <a:off x="514350" y="4095750"/>
              <a:ext cx="68263" cy="708025"/>
            </a:xfrm>
            <a:custGeom>
              <a:avLst/>
              <a:gdLst>
                <a:gd name="T0" fmla="*/ 0 w 37"/>
                <a:gd name="T1" fmla="*/ 384 h 384"/>
                <a:gd name="T2" fmla="*/ 0 w 37"/>
                <a:gd name="T3" fmla="*/ 384 h 384"/>
                <a:gd name="T4" fmla="*/ 37 w 37"/>
                <a:gd name="T5" fmla="*/ 384 h 384"/>
                <a:gd name="T6" fmla="*/ 37 w 37"/>
                <a:gd name="T7" fmla="*/ 0 h 384"/>
                <a:gd name="T8" fmla="*/ 0 w 37"/>
                <a:gd name="T9" fmla="*/ 0 h 384"/>
                <a:gd name="T10" fmla="*/ 0 w 37"/>
                <a:gd name="T11" fmla="*/ 384 h 384"/>
              </a:gdLst>
              <a:ahLst/>
              <a:cxnLst>
                <a:cxn ang="0">
                  <a:pos x="T0" y="T1"/>
                </a:cxn>
                <a:cxn ang="0">
                  <a:pos x="T2" y="T3"/>
                </a:cxn>
                <a:cxn ang="0">
                  <a:pos x="T4" y="T5"/>
                </a:cxn>
                <a:cxn ang="0">
                  <a:pos x="T6" y="T7"/>
                </a:cxn>
                <a:cxn ang="0">
                  <a:pos x="T8" y="T9"/>
                </a:cxn>
                <a:cxn ang="0">
                  <a:pos x="T10" y="T11"/>
                </a:cxn>
              </a:cxnLst>
              <a:rect l="0" t="0" r="r" b="b"/>
              <a:pathLst>
                <a:path w="37" h="384">
                  <a:moveTo>
                    <a:pt x="0" y="384"/>
                  </a:moveTo>
                  <a:lnTo>
                    <a:pt x="0" y="384"/>
                  </a:lnTo>
                  <a:lnTo>
                    <a:pt x="37" y="384"/>
                  </a:lnTo>
                  <a:lnTo>
                    <a:pt x="37" y="0"/>
                  </a:lnTo>
                  <a:lnTo>
                    <a:pt x="0" y="0"/>
                  </a:lnTo>
                  <a:lnTo>
                    <a:pt x="0" y="38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 name="Freeform 8"/>
            <p:cNvSpPr>
              <a:spLocks/>
            </p:cNvSpPr>
            <p:nvPr/>
          </p:nvSpPr>
          <p:spPr bwMode="auto">
            <a:xfrm>
              <a:off x="511175" y="3986212"/>
              <a:ext cx="74613" cy="76200"/>
            </a:xfrm>
            <a:custGeom>
              <a:avLst/>
              <a:gdLst>
                <a:gd name="T0" fmla="*/ 41 w 41"/>
                <a:gd name="T1" fmla="*/ 21 h 41"/>
                <a:gd name="T2" fmla="*/ 41 w 41"/>
                <a:gd name="T3" fmla="*/ 21 h 41"/>
                <a:gd name="T4" fmla="*/ 20 w 41"/>
                <a:gd name="T5" fmla="*/ 41 h 41"/>
                <a:gd name="T6" fmla="*/ 0 w 41"/>
                <a:gd name="T7" fmla="*/ 21 h 41"/>
                <a:gd name="T8" fmla="*/ 20 w 41"/>
                <a:gd name="T9" fmla="*/ 0 h 41"/>
                <a:gd name="T10" fmla="*/ 41 w 41"/>
                <a:gd name="T11" fmla="*/ 21 h 41"/>
              </a:gdLst>
              <a:ahLst/>
              <a:cxnLst>
                <a:cxn ang="0">
                  <a:pos x="T0" y="T1"/>
                </a:cxn>
                <a:cxn ang="0">
                  <a:pos x="T2" y="T3"/>
                </a:cxn>
                <a:cxn ang="0">
                  <a:pos x="T4" y="T5"/>
                </a:cxn>
                <a:cxn ang="0">
                  <a:pos x="T6" y="T7"/>
                </a:cxn>
                <a:cxn ang="0">
                  <a:pos x="T8" y="T9"/>
                </a:cxn>
                <a:cxn ang="0">
                  <a:pos x="T10" y="T11"/>
                </a:cxn>
              </a:cxnLst>
              <a:rect l="0" t="0" r="r" b="b"/>
              <a:pathLst>
                <a:path w="41" h="41">
                  <a:moveTo>
                    <a:pt x="41" y="21"/>
                  </a:moveTo>
                  <a:lnTo>
                    <a:pt x="41" y="21"/>
                  </a:lnTo>
                  <a:cubicBezTo>
                    <a:pt x="41" y="32"/>
                    <a:pt x="32" y="41"/>
                    <a:pt x="20" y="41"/>
                  </a:cubicBezTo>
                  <a:cubicBezTo>
                    <a:pt x="9" y="41"/>
                    <a:pt x="0" y="32"/>
                    <a:pt x="0" y="21"/>
                  </a:cubicBezTo>
                  <a:cubicBezTo>
                    <a:pt x="0" y="9"/>
                    <a:pt x="9" y="0"/>
                    <a:pt x="20" y="0"/>
                  </a:cubicBezTo>
                  <a:cubicBezTo>
                    <a:pt x="32" y="0"/>
                    <a:pt x="41" y="9"/>
                    <a:pt x="41" y="2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 name="Freeform 9"/>
            <p:cNvSpPr>
              <a:spLocks/>
            </p:cNvSpPr>
            <p:nvPr/>
          </p:nvSpPr>
          <p:spPr bwMode="auto">
            <a:xfrm>
              <a:off x="541338" y="3738562"/>
              <a:ext cx="14288" cy="401637"/>
            </a:xfrm>
            <a:custGeom>
              <a:avLst/>
              <a:gdLst>
                <a:gd name="T0" fmla="*/ 7 w 7"/>
                <a:gd name="T1" fmla="*/ 217 h 217"/>
                <a:gd name="T2" fmla="*/ 7 w 7"/>
                <a:gd name="T3" fmla="*/ 217 h 217"/>
                <a:gd name="T4" fmla="*/ 0 w 7"/>
                <a:gd name="T5" fmla="*/ 217 h 217"/>
                <a:gd name="T6" fmla="*/ 0 w 7"/>
                <a:gd name="T7" fmla="*/ 0 h 217"/>
                <a:gd name="T8" fmla="*/ 7 w 7"/>
                <a:gd name="T9" fmla="*/ 0 h 217"/>
                <a:gd name="T10" fmla="*/ 7 w 7"/>
                <a:gd name="T11" fmla="*/ 217 h 217"/>
              </a:gdLst>
              <a:ahLst/>
              <a:cxnLst>
                <a:cxn ang="0">
                  <a:pos x="T0" y="T1"/>
                </a:cxn>
                <a:cxn ang="0">
                  <a:pos x="T2" y="T3"/>
                </a:cxn>
                <a:cxn ang="0">
                  <a:pos x="T4" y="T5"/>
                </a:cxn>
                <a:cxn ang="0">
                  <a:pos x="T6" y="T7"/>
                </a:cxn>
                <a:cxn ang="0">
                  <a:pos x="T8" y="T9"/>
                </a:cxn>
                <a:cxn ang="0">
                  <a:pos x="T10" y="T11"/>
                </a:cxn>
              </a:cxnLst>
              <a:rect l="0" t="0" r="r" b="b"/>
              <a:pathLst>
                <a:path w="7" h="217">
                  <a:moveTo>
                    <a:pt x="7" y="217"/>
                  </a:moveTo>
                  <a:lnTo>
                    <a:pt x="7" y="217"/>
                  </a:lnTo>
                  <a:lnTo>
                    <a:pt x="0" y="217"/>
                  </a:lnTo>
                  <a:lnTo>
                    <a:pt x="0" y="0"/>
                  </a:lnTo>
                  <a:lnTo>
                    <a:pt x="7" y="0"/>
                  </a:lnTo>
                  <a:lnTo>
                    <a:pt x="7" y="2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9" name="组合 45"/>
          <p:cNvGrpSpPr/>
          <p:nvPr/>
        </p:nvGrpSpPr>
        <p:grpSpPr>
          <a:xfrm>
            <a:off x="9123558" y="2783935"/>
            <a:ext cx="1077624" cy="938606"/>
            <a:chOff x="501650" y="3292475"/>
            <a:chExt cx="1735138" cy="1511300"/>
          </a:xfrm>
          <a:solidFill>
            <a:schemeClr val="tx1"/>
          </a:solidFill>
        </p:grpSpPr>
        <p:sp>
          <p:nvSpPr>
            <p:cNvPr id="20" name="Freeform 5"/>
            <p:cNvSpPr>
              <a:spLocks/>
            </p:cNvSpPr>
            <p:nvPr/>
          </p:nvSpPr>
          <p:spPr bwMode="auto">
            <a:xfrm>
              <a:off x="501650" y="3292475"/>
              <a:ext cx="1735138" cy="893762"/>
            </a:xfrm>
            <a:custGeom>
              <a:avLst/>
              <a:gdLst>
                <a:gd name="T0" fmla="*/ 0 w 943"/>
                <a:gd name="T1" fmla="*/ 242 h 484"/>
                <a:gd name="T2" fmla="*/ 0 w 943"/>
                <a:gd name="T3" fmla="*/ 242 h 484"/>
                <a:gd name="T4" fmla="*/ 471 w 943"/>
                <a:gd name="T5" fmla="*/ 484 h 484"/>
                <a:gd name="T6" fmla="*/ 943 w 943"/>
                <a:gd name="T7" fmla="*/ 242 h 484"/>
                <a:gd name="T8" fmla="*/ 471 w 943"/>
                <a:gd name="T9" fmla="*/ 0 h 484"/>
                <a:gd name="T10" fmla="*/ 0 w 943"/>
                <a:gd name="T11" fmla="*/ 242 h 484"/>
              </a:gdLst>
              <a:ahLst/>
              <a:cxnLst>
                <a:cxn ang="0">
                  <a:pos x="T0" y="T1"/>
                </a:cxn>
                <a:cxn ang="0">
                  <a:pos x="T2" y="T3"/>
                </a:cxn>
                <a:cxn ang="0">
                  <a:pos x="T4" y="T5"/>
                </a:cxn>
                <a:cxn ang="0">
                  <a:pos x="T6" y="T7"/>
                </a:cxn>
                <a:cxn ang="0">
                  <a:pos x="T8" y="T9"/>
                </a:cxn>
                <a:cxn ang="0">
                  <a:pos x="T10" y="T11"/>
                </a:cxn>
              </a:cxnLst>
              <a:rect l="0" t="0" r="r" b="b"/>
              <a:pathLst>
                <a:path w="943" h="484">
                  <a:moveTo>
                    <a:pt x="0" y="242"/>
                  </a:moveTo>
                  <a:lnTo>
                    <a:pt x="0" y="242"/>
                  </a:lnTo>
                  <a:lnTo>
                    <a:pt x="471" y="484"/>
                  </a:lnTo>
                  <a:lnTo>
                    <a:pt x="943" y="242"/>
                  </a:lnTo>
                  <a:lnTo>
                    <a:pt x="471" y="0"/>
                  </a:lnTo>
                  <a:lnTo>
                    <a:pt x="0" y="24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 name="Freeform 6"/>
            <p:cNvSpPr>
              <a:spLocks/>
            </p:cNvSpPr>
            <p:nvPr/>
          </p:nvSpPr>
          <p:spPr bwMode="auto">
            <a:xfrm>
              <a:off x="728663" y="3959225"/>
              <a:ext cx="1285875" cy="758825"/>
            </a:xfrm>
            <a:custGeom>
              <a:avLst/>
              <a:gdLst>
                <a:gd name="T0" fmla="*/ 349 w 699"/>
                <a:gd name="T1" fmla="*/ 179 h 412"/>
                <a:gd name="T2" fmla="*/ 349 w 699"/>
                <a:gd name="T3" fmla="*/ 179 h 412"/>
                <a:gd name="T4" fmla="*/ 0 w 699"/>
                <a:gd name="T5" fmla="*/ 0 h 412"/>
                <a:gd name="T6" fmla="*/ 0 w 699"/>
                <a:gd name="T7" fmla="*/ 233 h 412"/>
                <a:gd name="T8" fmla="*/ 349 w 699"/>
                <a:gd name="T9" fmla="*/ 412 h 412"/>
                <a:gd name="T10" fmla="*/ 699 w 699"/>
                <a:gd name="T11" fmla="*/ 233 h 412"/>
                <a:gd name="T12" fmla="*/ 699 w 699"/>
                <a:gd name="T13" fmla="*/ 0 h 412"/>
                <a:gd name="T14" fmla="*/ 349 w 699"/>
                <a:gd name="T15" fmla="*/ 179 h 4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9" h="412">
                  <a:moveTo>
                    <a:pt x="349" y="179"/>
                  </a:moveTo>
                  <a:lnTo>
                    <a:pt x="349" y="179"/>
                  </a:lnTo>
                  <a:lnTo>
                    <a:pt x="0" y="0"/>
                  </a:lnTo>
                  <a:lnTo>
                    <a:pt x="0" y="233"/>
                  </a:lnTo>
                  <a:lnTo>
                    <a:pt x="349" y="412"/>
                  </a:lnTo>
                  <a:lnTo>
                    <a:pt x="699" y="233"/>
                  </a:lnTo>
                  <a:lnTo>
                    <a:pt x="699" y="0"/>
                  </a:lnTo>
                  <a:lnTo>
                    <a:pt x="349" y="1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 name="Freeform 7"/>
            <p:cNvSpPr>
              <a:spLocks/>
            </p:cNvSpPr>
            <p:nvPr/>
          </p:nvSpPr>
          <p:spPr bwMode="auto">
            <a:xfrm>
              <a:off x="514350" y="4095750"/>
              <a:ext cx="68263" cy="708025"/>
            </a:xfrm>
            <a:custGeom>
              <a:avLst/>
              <a:gdLst>
                <a:gd name="T0" fmla="*/ 0 w 37"/>
                <a:gd name="T1" fmla="*/ 384 h 384"/>
                <a:gd name="T2" fmla="*/ 0 w 37"/>
                <a:gd name="T3" fmla="*/ 384 h 384"/>
                <a:gd name="T4" fmla="*/ 37 w 37"/>
                <a:gd name="T5" fmla="*/ 384 h 384"/>
                <a:gd name="T6" fmla="*/ 37 w 37"/>
                <a:gd name="T7" fmla="*/ 0 h 384"/>
                <a:gd name="T8" fmla="*/ 0 w 37"/>
                <a:gd name="T9" fmla="*/ 0 h 384"/>
                <a:gd name="T10" fmla="*/ 0 w 37"/>
                <a:gd name="T11" fmla="*/ 384 h 384"/>
              </a:gdLst>
              <a:ahLst/>
              <a:cxnLst>
                <a:cxn ang="0">
                  <a:pos x="T0" y="T1"/>
                </a:cxn>
                <a:cxn ang="0">
                  <a:pos x="T2" y="T3"/>
                </a:cxn>
                <a:cxn ang="0">
                  <a:pos x="T4" y="T5"/>
                </a:cxn>
                <a:cxn ang="0">
                  <a:pos x="T6" y="T7"/>
                </a:cxn>
                <a:cxn ang="0">
                  <a:pos x="T8" y="T9"/>
                </a:cxn>
                <a:cxn ang="0">
                  <a:pos x="T10" y="T11"/>
                </a:cxn>
              </a:cxnLst>
              <a:rect l="0" t="0" r="r" b="b"/>
              <a:pathLst>
                <a:path w="37" h="384">
                  <a:moveTo>
                    <a:pt x="0" y="384"/>
                  </a:moveTo>
                  <a:lnTo>
                    <a:pt x="0" y="384"/>
                  </a:lnTo>
                  <a:lnTo>
                    <a:pt x="37" y="384"/>
                  </a:lnTo>
                  <a:lnTo>
                    <a:pt x="37" y="0"/>
                  </a:lnTo>
                  <a:lnTo>
                    <a:pt x="0" y="0"/>
                  </a:lnTo>
                  <a:lnTo>
                    <a:pt x="0" y="38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 name="Freeform 8"/>
            <p:cNvSpPr>
              <a:spLocks/>
            </p:cNvSpPr>
            <p:nvPr/>
          </p:nvSpPr>
          <p:spPr bwMode="auto">
            <a:xfrm>
              <a:off x="511175" y="3986212"/>
              <a:ext cx="74613" cy="76200"/>
            </a:xfrm>
            <a:custGeom>
              <a:avLst/>
              <a:gdLst>
                <a:gd name="T0" fmla="*/ 41 w 41"/>
                <a:gd name="T1" fmla="*/ 21 h 41"/>
                <a:gd name="T2" fmla="*/ 41 w 41"/>
                <a:gd name="T3" fmla="*/ 21 h 41"/>
                <a:gd name="T4" fmla="*/ 20 w 41"/>
                <a:gd name="T5" fmla="*/ 41 h 41"/>
                <a:gd name="T6" fmla="*/ 0 w 41"/>
                <a:gd name="T7" fmla="*/ 21 h 41"/>
                <a:gd name="T8" fmla="*/ 20 w 41"/>
                <a:gd name="T9" fmla="*/ 0 h 41"/>
                <a:gd name="T10" fmla="*/ 41 w 41"/>
                <a:gd name="T11" fmla="*/ 21 h 41"/>
              </a:gdLst>
              <a:ahLst/>
              <a:cxnLst>
                <a:cxn ang="0">
                  <a:pos x="T0" y="T1"/>
                </a:cxn>
                <a:cxn ang="0">
                  <a:pos x="T2" y="T3"/>
                </a:cxn>
                <a:cxn ang="0">
                  <a:pos x="T4" y="T5"/>
                </a:cxn>
                <a:cxn ang="0">
                  <a:pos x="T6" y="T7"/>
                </a:cxn>
                <a:cxn ang="0">
                  <a:pos x="T8" y="T9"/>
                </a:cxn>
                <a:cxn ang="0">
                  <a:pos x="T10" y="T11"/>
                </a:cxn>
              </a:cxnLst>
              <a:rect l="0" t="0" r="r" b="b"/>
              <a:pathLst>
                <a:path w="41" h="41">
                  <a:moveTo>
                    <a:pt x="41" y="21"/>
                  </a:moveTo>
                  <a:lnTo>
                    <a:pt x="41" y="21"/>
                  </a:lnTo>
                  <a:cubicBezTo>
                    <a:pt x="41" y="32"/>
                    <a:pt x="32" y="41"/>
                    <a:pt x="20" y="41"/>
                  </a:cubicBezTo>
                  <a:cubicBezTo>
                    <a:pt x="9" y="41"/>
                    <a:pt x="0" y="32"/>
                    <a:pt x="0" y="21"/>
                  </a:cubicBezTo>
                  <a:cubicBezTo>
                    <a:pt x="0" y="9"/>
                    <a:pt x="9" y="0"/>
                    <a:pt x="20" y="0"/>
                  </a:cubicBezTo>
                  <a:cubicBezTo>
                    <a:pt x="32" y="0"/>
                    <a:pt x="41" y="9"/>
                    <a:pt x="41" y="2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 name="Freeform 9"/>
            <p:cNvSpPr>
              <a:spLocks/>
            </p:cNvSpPr>
            <p:nvPr/>
          </p:nvSpPr>
          <p:spPr bwMode="auto">
            <a:xfrm>
              <a:off x="541338" y="3738562"/>
              <a:ext cx="14288" cy="401637"/>
            </a:xfrm>
            <a:custGeom>
              <a:avLst/>
              <a:gdLst>
                <a:gd name="T0" fmla="*/ 7 w 7"/>
                <a:gd name="T1" fmla="*/ 217 h 217"/>
                <a:gd name="T2" fmla="*/ 7 w 7"/>
                <a:gd name="T3" fmla="*/ 217 h 217"/>
                <a:gd name="T4" fmla="*/ 0 w 7"/>
                <a:gd name="T5" fmla="*/ 217 h 217"/>
                <a:gd name="T6" fmla="*/ 0 w 7"/>
                <a:gd name="T7" fmla="*/ 0 h 217"/>
                <a:gd name="T8" fmla="*/ 7 w 7"/>
                <a:gd name="T9" fmla="*/ 0 h 217"/>
                <a:gd name="T10" fmla="*/ 7 w 7"/>
                <a:gd name="T11" fmla="*/ 217 h 217"/>
              </a:gdLst>
              <a:ahLst/>
              <a:cxnLst>
                <a:cxn ang="0">
                  <a:pos x="T0" y="T1"/>
                </a:cxn>
                <a:cxn ang="0">
                  <a:pos x="T2" y="T3"/>
                </a:cxn>
                <a:cxn ang="0">
                  <a:pos x="T4" y="T5"/>
                </a:cxn>
                <a:cxn ang="0">
                  <a:pos x="T6" y="T7"/>
                </a:cxn>
                <a:cxn ang="0">
                  <a:pos x="T8" y="T9"/>
                </a:cxn>
                <a:cxn ang="0">
                  <a:pos x="T10" y="T11"/>
                </a:cxn>
              </a:cxnLst>
              <a:rect l="0" t="0" r="r" b="b"/>
              <a:pathLst>
                <a:path w="7" h="217">
                  <a:moveTo>
                    <a:pt x="7" y="217"/>
                  </a:moveTo>
                  <a:lnTo>
                    <a:pt x="7" y="217"/>
                  </a:lnTo>
                  <a:lnTo>
                    <a:pt x="0" y="217"/>
                  </a:lnTo>
                  <a:lnTo>
                    <a:pt x="0" y="0"/>
                  </a:lnTo>
                  <a:lnTo>
                    <a:pt x="7" y="0"/>
                  </a:lnTo>
                  <a:lnTo>
                    <a:pt x="7" y="2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29" name="文本框 28"/>
          <p:cNvSpPr txBox="1"/>
          <p:nvPr/>
        </p:nvSpPr>
        <p:spPr>
          <a:xfrm>
            <a:off x="1286338" y="4346588"/>
            <a:ext cx="2486584" cy="1292662"/>
          </a:xfrm>
          <a:prstGeom prst="rect">
            <a:avLst/>
          </a:prstGeom>
          <a:noFill/>
        </p:spPr>
        <p:txBody>
          <a:bodyPr wrap="square" rtlCol="0">
            <a:spAutoFit/>
          </a:bodyPr>
          <a:lstStyle/>
          <a:p>
            <a:pPr algn="ctr">
              <a:lnSpc>
                <a:spcPct val="130000"/>
              </a:lnSpc>
              <a:spcBef>
                <a:spcPts val="600"/>
              </a:spcBef>
            </a:pPr>
            <a:r>
              <a:rPr lang="zh-CN" altLang="en-US" sz="1200" dirty="0"/>
              <a:t>途家网成立于</a:t>
            </a:r>
            <a:r>
              <a:rPr lang="en-US" altLang="zh-CN" sz="1200" dirty="0"/>
              <a:t>2011</a:t>
            </a:r>
            <a:r>
              <a:rPr lang="zh-CN" altLang="en-US" sz="1200" dirty="0"/>
              <a:t>年</a:t>
            </a:r>
            <a:r>
              <a:rPr lang="en-US" altLang="zh-CN" sz="1200" dirty="0"/>
              <a:t>12</a:t>
            </a:r>
            <a:r>
              <a:rPr lang="zh-CN" altLang="en-US" sz="1200" dirty="0"/>
              <a:t>月，是一个度假</a:t>
            </a:r>
            <a:r>
              <a:rPr lang="zh-CN" altLang="en-US" sz="1200" dirty="0">
                <a:hlinkClick r:id="rId3"/>
              </a:rPr>
              <a:t>公寓</a:t>
            </a:r>
            <a:r>
              <a:rPr lang="zh-CN" altLang="en-US" sz="1200" dirty="0"/>
              <a:t>预订平台。创始人罗军将途家网定义为</a:t>
            </a:r>
            <a:r>
              <a:rPr lang="en-US" altLang="zh-CN" sz="1200" dirty="0"/>
              <a:t>O2O+B2C</a:t>
            </a:r>
            <a:r>
              <a:rPr lang="zh-CN" altLang="en-US" sz="1200" dirty="0"/>
              <a:t>的分享型经济模式，今年开始涉足</a:t>
            </a:r>
            <a:r>
              <a:rPr lang="en-US" altLang="zh-CN" sz="1200" dirty="0"/>
              <a:t>C2C</a:t>
            </a:r>
            <a:r>
              <a:rPr lang="zh-CN" altLang="en-US" sz="1200" dirty="0"/>
              <a:t>的个人房东业务。</a:t>
            </a:r>
            <a:endParaRPr lang="zh-CN" altLang="en-US" sz="1200" kern="0" dirty="0">
              <a:cs typeface="+mn-ea"/>
              <a:sym typeface="+mn-lt"/>
            </a:endParaRPr>
          </a:p>
        </p:txBody>
      </p:sp>
      <p:sp>
        <p:nvSpPr>
          <p:cNvPr id="30" name="文本框 29"/>
          <p:cNvSpPr txBox="1"/>
          <p:nvPr/>
        </p:nvSpPr>
        <p:spPr>
          <a:xfrm>
            <a:off x="4852708" y="4346588"/>
            <a:ext cx="2486584" cy="1292662"/>
          </a:xfrm>
          <a:prstGeom prst="rect">
            <a:avLst/>
          </a:prstGeom>
          <a:noFill/>
        </p:spPr>
        <p:txBody>
          <a:bodyPr wrap="square" rtlCol="0">
            <a:spAutoFit/>
          </a:bodyPr>
          <a:lstStyle/>
          <a:p>
            <a:pPr algn="ctr">
              <a:lnSpc>
                <a:spcPct val="130000"/>
              </a:lnSpc>
              <a:spcBef>
                <a:spcPts val="600"/>
              </a:spcBef>
            </a:pPr>
            <a:r>
              <a:rPr lang="zh-CN" altLang="en-US" sz="1200" dirty="0"/>
              <a:t>蚂蚁短租则是赶集网斥资</a:t>
            </a:r>
            <a:r>
              <a:rPr lang="en-US" altLang="zh-CN" sz="1200" dirty="0"/>
              <a:t>2000</a:t>
            </a:r>
            <a:r>
              <a:rPr lang="zh-CN" altLang="en-US" sz="1200" dirty="0"/>
              <a:t>万</a:t>
            </a:r>
            <a:r>
              <a:rPr lang="zh-CN" altLang="en-US" sz="1200" dirty="0">
                <a:hlinkClick r:id="rId4"/>
              </a:rPr>
              <a:t>美元</a:t>
            </a:r>
            <a:r>
              <a:rPr lang="zh-CN" altLang="en-US" sz="1200" dirty="0"/>
              <a:t>于</a:t>
            </a:r>
            <a:r>
              <a:rPr lang="en-US" altLang="zh-CN" sz="1200" dirty="0"/>
              <a:t>2011</a:t>
            </a:r>
            <a:r>
              <a:rPr lang="zh-CN" altLang="en-US" sz="1200" dirty="0"/>
              <a:t>年</a:t>
            </a:r>
            <a:r>
              <a:rPr lang="en-US" altLang="zh-CN" sz="1200" dirty="0"/>
              <a:t>11</a:t>
            </a:r>
            <a:r>
              <a:rPr lang="zh-CN" altLang="en-US" sz="1200" dirty="0"/>
              <a:t>月正式打造上线的平台。</a:t>
            </a:r>
            <a:r>
              <a:rPr lang="en-US" altLang="zh-CN" sz="1200" dirty="0"/>
              <a:t>2013</a:t>
            </a:r>
            <a:r>
              <a:rPr lang="zh-CN" altLang="en-US" sz="1200" dirty="0"/>
              <a:t>年</a:t>
            </a:r>
            <a:r>
              <a:rPr lang="en-US" altLang="zh-CN" sz="1200" dirty="0"/>
              <a:t>1</a:t>
            </a:r>
            <a:r>
              <a:rPr lang="zh-CN" altLang="en-US" sz="1200" dirty="0"/>
              <a:t>月</a:t>
            </a:r>
            <a:r>
              <a:rPr lang="en-US" altLang="zh-CN" sz="1200" dirty="0"/>
              <a:t>6</a:t>
            </a:r>
            <a:r>
              <a:rPr lang="zh-CN" altLang="en-US" sz="1200" dirty="0"/>
              <a:t>日，蚂蚁短租从赶集网分拆独立运营，美团网创始成员翟光龙出任</a:t>
            </a:r>
            <a:r>
              <a:rPr lang="en-US" altLang="zh-CN" sz="1200" dirty="0"/>
              <a:t>CEO</a:t>
            </a:r>
            <a:r>
              <a:rPr lang="zh-CN" altLang="en-US" sz="1200" dirty="0"/>
              <a:t>。</a:t>
            </a:r>
            <a:endParaRPr lang="zh-CN" altLang="en-US" sz="1200" kern="0" dirty="0">
              <a:cs typeface="+mn-ea"/>
              <a:sym typeface="+mn-lt"/>
            </a:endParaRPr>
          </a:p>
        </p:txBody>
      </p:sp>
      <p:sp>
        <p:nvSpPr>
          <p:cNvPr id="31" name="文本框 30"/>
          <p:cNvSpPr txBox="1"/>
          <p:nvPr/>
        </p:nvSpPr>
        <p:spPr>
          <a:xfrm>
            <a:off x="8419078" y="4346588"/>
            <a:ext cx="2486584" cy="1052596"/>
          </a:xfrm>
          <a:prstGeom prst="rect">
            <a:avLst/>
          </a:prstGeom>
          <a:noFill/>
        </p:spPr>
        <p:txBody>
          <a:bodyPr wrap="square" rtlCol="0">
            <a:spAutoFit/>
          </a:bodyPr>
          <a:lstStyle/>
          <a:p>
            <a:pPr algn="ctr">
              <a:lnSpc>
                <a:spcPct val="130000"/>
              </a:lnSpc>
              <a:spcBef>
                <a:spcPts val="600"/>
              </a:spcBef>
            </a:pPr>
            <a:r>
              <a:rPr lang="en-US" altLang="zh-CN" sz="1200" dirty="0" smtClean="0"/>
              <a:t>2014</a:t>
            </a:r>
            <a:r>
              <a:rPr lang="zh-CN" altLang="en-US" sz="1200" dirty="0"/>
              <a:t>年，赶集网原高级总监申志强接替翟光龙出任</a:t>
            </a:r>
            <a:r>
              <a:rPr lang="en-US" altLang="zh-CN" sz="1200" dirty="0"/>
              <a:t>CEO</a:t>
            </a:r>
            <a:r>
              <a:rPr lang="zh-CN" altLang="en-US" sz="1200" dirty="0" smtClean="0"/>
              <a:t>。而此次的并购中，</a:t>
            </a:r>
            <a:r>
              <a:rPr lang="en-US" altLang="zh-CN" sz="1200" dirty="0" smtClean="0"/>
              <a:t>58</a:t>
            </a:r>
            <a:r>
              <a:rPr lang="zh-CN" altLang="en-US" sz="1200" dirty="0"/>
              <a:t>集团将会成为途家的新</a:t>
            </a:r>
            <a:r>
              <a:rPr lang="zh-CN" altLang="en-US" sz="1200" dirty="0" smtClean="0"/>
              <a:t>股东。</a:t>
            </a:r>
            <a:endParaRPr lang="zh-CN" altLang="en-US" sz="1200" kern="0" dirty="0">
              <a:cs typeface="+mn-ea"/>
              <a:sym typeface="+mn-lt"/>
            </a:endParaRPr>
          </a:p>
        </p:txBody>
      </p:sp>
      <p:pic>
        <p:nvPicPr>
          <p:cNvPr id="32" name="图片 31">
            <a:hlinkClick r:id="rId5"/>
          </p:cNvPr>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a:off x="5181600" y="6429224"/>
            <a:ext cx="1828800" cy="243840"/>
          </a:xfrm>
          <a:prstGeom prst="rect">
            <a:avLst/>
          </a:prstGeom>
        </p:spPr>
      </p:pic>
      <p:grpSp>
        <p:nvGrpSpPr>
          <p:cNvPr id="33" name="组合 32"/>
          <p:cNvGrpSpPr/>
          <p:nvPr/>
        </p:nvGrpSpPr>
        <p:grpSpPr>
          <a:xfrm>
            <a:off x="4431044" y="6132550"/>
            <a:ext cx="3329909" cy="596198"/>
            <a:chOff x="4080540" y="6073381"/>
            <a:chExt cx="3329909" cy="596198"/>
          </a:xfrm>
        </p:grpSpPr>
        <p:pic>
          <p:nvPicPr>
            <p:cNvPr id="34" name="图片 33" descr="北京理工大学"/>
            <p:cNvPicPr/>
            <p:nvPr/>
          </p:nvPicPr>
          <p:blipFill>
            <a:blip r:embed="rId7" cstate="print">
              <a:extLst>
                <a:ext uri="{28A0092B-C50C-407E-A947-70E740481C1C}">
                  <a14:useLocalDpi xmlns:a14="http://schemas.microsoft.com/office/drawing/2010/main" val="0"/>
                </a:ext>
              </a:extLst>
            </a:blip>
            <a:srcRect t="32903" b="11380"/>
            <a:stretch>
              <a:fillRect/>
            </a:stretch>
          </p:blipFill>
          <p:spPr bwMode="auto">
            <a:xfrm>
              <a:off x="4781549" y="6124147"/>
              <a:ext cx="2628900" cy="494665"/>
            </a:xfrm>
            <a:prstGeom prst="rect">
              <a:avLst/>
            </a:prstGeom>
            <a:noFill/>
            <a:ln>
              <a:noFill/>
            </a:ln>
          </p:spPr>
        </p:pic>
        <p:pic>
          <p:nvPicPr>
            <p:cNvPr id="35" name="图片 3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080540" y="6073381"/>
              <a:ext cx="599615" cy="596198"/>
            </a:xfrm>
            <a:prstGeom prst="rect">
              <a:avLst/>
            </a:prstGeom>
          </p:spPr>
        </p:pic>
      </p:grpSp>
    </p:spTree>
    <p:extLst>
      <p:ext uri="{BB962C8B-B14F-4D97-AF65-F5344CB8AC3E}">
        <p14:creationId xmlns:p14="http://schemas.microsoft.com/office/powerpoint/2010/main" val="2337067572"/>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a:xfrm>
            <a:off x="2529630" y="390708"/>
            <a:ext cx="7132740" cy="523220"/>
          </a:xfrm>
        </p:spPr>
        <p:txBody>
          <a:bodyPr/>
          <a:lstStyle/>
          <a:p>
            <a:r>
              <a:rPr lang="en-US" altLang="zh-CN" dirty="0">
                <a:cs typeface="+mn-ea"/>
                <a:sym typeface="+mn-lt"/>
              </a:rPr>
              <a:t>Part </a:t>
            </a:r>
            <a:r>
              <a:rPr lang="en-US" altLang="zh-CN" dirty="0" smtClean="0">
                <a:cs typeface="+mn-ea"/>
                <a:sym typeface="+mn-lt"/>
              </a:rPr>
              <a:t>One </a:t>
            </a:r>
            <a:r>
              <a:rPr lang="zh-CN" altLang="en-US" dirty="0">
                <a:cs typeface="+mn-ea"/>
                <a:sym typeface="+mn-lt"/>
              </a:rPr>
              <a:t>选题背景</a:t>
            </a:r>
          </a:p>
        </p:txBody>
      </p:sp>
      <p:sp>
        <p:nvSpPr>
          <p:cNvPr id="4" name="矩形 3"/>
          <p:cNvSpPr/>
          <p:nvPr/>
        </p:nvSpPr>
        <p:spPr>
          <a:xfrm>
            <a:off x="1937295" y="1540042"/>
            <a:ext cx="8317409" cy="1366786"/>
          </a:xfrm>
          <a:prstGeom prst="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200" dirty="0">
              <a:solidFill>
                <a:schemeClr val="tx1">
                  <a:lumMod val="95000"/>
                  <a:lumOff val="5000"/>
                </a:schemeClr>
              </a:solidFill>
              <a:cs typeface="+mn-ea"/>
              <a:sym typeface="+mn-lt"/>
            </a:endParaRPr>
          </a:p>
        </p:txBody>
      </p:sp>
      <p:sp>
        <p:nvSpPr>
          <p:cNvPr id="5" name="矩形 4"/>
          <p:cNvSpPr/>
          <p:nvPr/>
        </p:nvSpPr>
        <p:spPr>
          <a:xfrm>
            <a:off x="2204185" y="1697137"/>
            <a:ext cx="7783628" cy="1052596"/>
          </a:xfrm>
          <a:prstGeom prst="rect">
            <a:avLst/>
          </a:prstGeom>
        </p:spPr>
        <p:txBody>
          <a:bodyPr wrap="square">
            <a:spAutoFit/>
          </a:bodyPr>
          <a:lstStyle/>
          <a:p>
            <a:pPr algn="ctr">
              <a:lnSpc>
                <a:spcPct val="130000"/>
              </a:lnSpc>
            </a:pPr>
            <a:r>
              <a:rPr lang="zh-CN" altLang="en-US" sz="2400" dirty="0"/>
              <a:t>商场上不怕遇到神一样的对手，就怕有猪一样的队友，那简单，把姓神的对手拉过来顶替猪队友吧。</a:t>
            </a:r>
            <a:endParaRPr lang="zh-CN" altLang="en-US" sz="2400" dirty="0">
              <a:cs typeface="+mn-ea"/>
              <a:sym typeface="+mn-lt"/>
            </a:endParaRPr>
          </a:p>
        </p:txBody>
      </p:sp>
      <p:sp>
        <p:nvSpPr>
          <p:cNvPr id="8" name="右箭头 7"/>
          <p:cNvSpPr/>
          <p:nvPr/>
        </p:nvSpPr>
        <p:spPr>
          <a:xfrm>
            <a:off x="1934356" y="3063923"/>
            <a:ext cx="8323286" cy="2788237"/>
          </a:xfrm>
          <a:prstGeom prst="rightArrow">
            <a:avLst/>
          </a:prstGeom>
          <a:solidFill>
            <a:schemeClr val="bg1">
              <a:lumMod val="95000"/>
            </a:schemeClr>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zh-CN" altLang="en-US">
              <a:cs typeface="+mn-ea"/>
              <a:sym typeface="+mn-lt"/>
            </a:endParaRPr>
          </a:p>
        </p:txBody>
      </p:sp>
      <p:sp>
        <p:nvSpPr>
          <p:cNvPr id="9" name="任意多边形 8"/>
          <p:cNvSpPr/>
          <p:nvPr/>
        </p:nvSpPr>
        <p:spPr>
          <a:xfrm>
            <a:off x="1199949" y="3900394"/>
            <a:ext cx="2937630" cy="1115294"/>
          </a:xfrm>
          <a:custGeom>
            <a:avLst/>
            <a:gdLst>
              <a:gd name="connsiteX0" fmla="*/ 0 w 2937630"/>
              <a:gd name="connsiteY0" fmla="*/ 0 h 1115294"/>
              <a:gd name="connsiteX1" fmla="*/ 2937630 w 2937630"/>
              <a:gd name="connsiteY1" fmla="*/ 0 h 1115294"/>
              <a:gd name="connsiteX2" fmla="*/ 2937630 w 2937630"/>
              <a:gd name="connsiteY2" fmla="*/ 1115294 h 1115294"/>
              <a:gd name="connsiteX3" fmla="*/ 0 w 2937630"/>
              <a:gd name="connsiteY3" fmla="*/ 1115294 h 1115294"/>
              <a:gd name="connsiteX4" fmla="*/ 0 w 2937630"/>
              <a:gd name="connsiteY4" fmla="*/ 0 h 1115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7630" h="1115294">
                <a:moveTo>
                  <a:pt x="0" y="0"/>
                </a:moveTo>
                <a:lnTo>
                  <a:pt x="2937630" y="0"/>
                </a:lnTo>
                <a:lnTo>
                  <a:pt x="2937630" y="1115294"/>
                </a:lnTo>
                <a:lnTo>
                  <a:pt x="0" y="1115294"/>
                </a:lnTo>
                <a:lnTo>
                  <a:pt x="0" y="0"/>
                </a:ln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endParaRPr lang="zh-CN" altLang="en-US" sz="4000" kern="1200">
              <a:cs typeface="+mn-ea"/>
              <a:sym typeface="+mn-lt"/>
            </a:endParaRPr>
          </a:p>
        </p:txBody>
      </p:sp>
      <p:sp>
        <p:nvSpPr>
          <p:cNvPr id="10" name="任意多边形 9"/>
          <p:cNvSpPr/>
          <p:nvPr/>
        </p:nvSpPr>
        <p:spPr>
          <a:xfrm>
            <a:off x="4627184" y="3900394"/>
            <a:ext cx="2937630" cy="1115294"/>
          </a:xfrm>
          <a:custGeom>
            <a:avLst/>
            <a:gdLst>
              <a:gd name="connsiteX0" fmla="*/ 0 w 2937630"/>
              <a:gd name="connsiteY0" fmla="*/ 0 h 1115294"/>
              <a:gd name="connsiteX1" fmla="*/ 2937630 w 2937630"/>
              <a:gd name="connsiteY1" fmla="*/ 0 h 1115294"/>
              <a:gd name="connsiteX2" fmla="*/ 2937630 w 2937630"/>
              <a:gd name="connsiteY2" fmla="*/ 1115294 h 1115294"/>
              <a:gd name="connsiteX3" fmla="*/ 0 w 2937630"/>
              <a:gd name="connsiteY3" fmla="*/ 1115294 h 1115294"/>
              <a:gd name="connsiteX4" fmla="*/ 0 w 2937630"/>
              <a:gd name="connsiteY4" fmla="*/ 0 h 1115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7630" h="1115294">
                <a:moveTo>
                  <a:pt x="0" y="0"/>
                </a:moveTo>
                <a:lnTo>
                  <a:pt x="2937630" y="0"/>
                </a:lnTo>
                <a:lnTo>
                  <a:pt x="2937630" y="1115294"/>
                </a:lnTo>
                <a:lnTo>
                  <a:pt x="0" y="1115294"/>
                </a:lnTo>
                <a:lnTo>
                  <a:pt x="0" y="0"/>
                </a:ln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endParaRPr lang="zh-CN" altLang="en-US" sz="4000" kern="1200">
              <a:cs typeface="+mn-ea"/>
              <a:sym typeface="+mn-lt"/>
            </a:endParaRPr>
          </a:p>
        </p:txBody>
      </p:sp>
      <p:sp>
        <p:nvSpPr>
          <p:cNvPr id="11" name="任意多边形 10"/>
          <p:cNvSpPr/>
          <p:nvPr/>
        </p:nvSpPr>
        <p:spPr>
          <a:xfrm>
            <a:off x="8054420" y="3900394"/>
            <a:ext cx="2937630" cy="1115294"/>
          </a:xfrm>
          <a:custGeom>
            <a:avLst/>
            <a:gdLst>
              <a:gd name="connsiteX0" fmla="*/ 0 w 2937630"/>
              <a:gd name="connsiteY0" fmla="*/ 0 h 1115294"/>
              <a:gd name="connsiteX1" fmla="*/ 2937630 w 2937630"/>
              <a:gd name="connsiteY1" fmla="*/ 0 h 1115294"/>
              <a:gd name="connsiteX2" fmla="*/ 2937630 w 2937630"/>
              <a:gd name="connsiteY2" fmla="*/ 1115294 h 1115294"/>
              <a:gd name="connsiteX3" fmla="*/ 0 w 2937630"/>
              <a:gd name="connsiteY3" fmla="*/ 1115294 h 1115294"/>
              <a:gd name="connsiteX4" fmla="*/ 0 w 2937630"/>
              <a:gd name="connsiteY4" fmla="*/ 0 h 1115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7630" h="1115294">
                <a:moveTo>
                  <a:pt x="0" y="0"/>
                </a:moveTo>
                <a:lnTo>
                  <a:pt x="2937630" y="0"/>
                </a:lnTo>
                <a:lnTo>
                  <a:pt x="2937630" y="1115294"/>
                </a:lnTo>
                <a:lnTo>
                  <a:pt x="0" y="1115294"/>
                </a:lnTo>
                <a:lnTo>
                  <a:pt x="0" y="0"/>
                </a:ln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endParaRPr lang="zh-CN" altLang="en-US" sz="4000" kern="1200">
              <a:cs typeface="+mn-ea"/>
              <a:sym typeface="+mn-lt"/>
            </a:endParaRPr>
          </a:p>
        </p:txBody>
      </p:sp>
      <p:sp>
        <p:nvSpPr>
          <p:cNvPr id="12" name="文本框 8"/>
          <p:cNvSpPr txBox="1"/>
          <p:nvPr/>
        </p:nvSpPr>
        <p:spPr>
          <a:xfrm>
            <a:off x="1211927" y="4313427"/>
            <a:ext cx="2829851" cy="51071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9585">
              <a:lnSpc>
                <a:spcPct val="130000"/>
              </a:lnSpc>
            </a:pPr>
            <a:r>
              <a:rPr lang="zh-CN" altLang="en-US" sz="1100" dirty="0" smtClean="0">
                <a:solidFill>
                  <a:schemeClr val="bg1"/>
                </a:solidFill>
              </a:rPr>
              <a:t>干</a:t>
            </a:r>
            <a:r>
              <a:rPr lang="zh-CN" altLang="en-US" sz="1100" dirty="0">
                <a:solidFill>
                  <a:schemeClr val="bg1"/>
                </a:solidFill>
              </a:rPr>
              <a:t>中学，学中干是行业由成长走向成熟的必然</a:t>
            </a:r>
            <a:r>
              <a:rPr lang="zh-CN" altLang="en-US" sz="1100" dirty="0" smtClean="0">
                <a:solidFill>
                  <a:schemeClr val="bg1"/>
                </a:solidFill>
              </a:rPr>
              <a:t>经历。</a:t>
            </a:r>
            <a:endParaRPr lang="zh-CN" altLang="en-US" sz="1100" dirty="0">
              <a:solidFill>
                <a:schemeClr val="bg1"/>
              </a:solidFill>
              <a:cs typeface="+mn-ea"/>
              <a:sym typeface="+mn-lt"/>
            </a:endParaRPr>
          </a:p>
        </p:txBody>
      </p:sp>
      <p:sp>
        <p:nvSpPr>
          <p:cNvPr id="13" name="矩形 12"/>
          <p:cNvSpPr/>
          <p:nvPr/>
        </p:nvSpPr>
        <p:spPr>
          <a:xfrm>
            <a:off x="1211927" y="4029561"/>
            <a:ext cx="1402948" cy="369332"/>
          </a:xfrm>
          <a:prstGeom prst="rect">
            <a:avLst/>
          </a:prstGeom>
        </p:spPr>
        <p:txBody>
          <a:bodyPr wrap="none">
            <a:spAutoFit/>
          </a:bodyPr>
          <a:lstStyle/>
          <a:p>
            <a:r>
              <a:rPr lang="en-US" altLang="zh-CN" sz="1800" b="1" dirty="0" err="1" smtClean="0">
                <a:solidFill>
                  <a:schemeClr val="bg1"/>
                </a:solidFill>
                <a:cs typeface="+mn-ea"/>
                <a:sym typeface="+mn-lt"/>
              </a:rPr>
              <a:t>Uber</a:t>
            </a:r>
            <a:r>
              <a:rPr lang="zh-CN" altLang="en-US" sz="1800" b="1" dirty="0" smtClean="0">
                <a:solidFill>
                  <a:schemeClr val="bg1"/>
                </a:solidFill>
                <a:cs typeface="+mn-ea"/>
                <a:sym typeface="+mn-lt"/>
              </a:rPr>
              <a:t>和滴滴</a:t>
            </a:r>
            <a:endParaRPr lang="zh-CN" altLang="en-US" sz="1800" b="1" dirty="0">
              <a:solidFill>
                <a:schemeClr val="bg1"/>
              </a:solidFill>
              <a:cs typeface="+mn-ea"/>
              <a:sym typeface="+mn-lt"/>
            </a:endParaRPr>
          </a:p>
        </p:txBody>
      </p:sp>
      <p:sp>
        <p:nvSpPr>
          <p:cNvPr id="14" name="文本框 8"/>
          <p:cNvSpPr txBox="1"/>
          <p:nvPr/>
        </p:nvSpPr>
        <p:spPr>
          <a:xfrm>
            <a:off x="4627183" y="4305153"/>
            <a:ext cx="2829851" cy="75251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9585">
              <a:lnSpc>
                <a:spcPct val="130000"/>
              </a:lnSpc>
            </a:pPr>
            <a:r>
              <a:rPr lang="zh-CN" altLang="en-US" sz="1100" dirty="0">
                <a:solidFill>
                  <a:schemeClr val="bg1"/>
                </a:solidFill>
              </a:rPr>
              <a:t>共享经济</a:t>
            </a:r>
            <a:r>
              <a:rPr lang="zh-CN" altLang="en-US" sz="1100" dirty="0" smtClean="0">
                <a:solidFill>
                  <a:schemeClr val="bg1"/>
                </a:solidFill>
              </a:rPr>
              <a:t>，就是</a:t>
            </a:r>
            <a:r>
              <a:rPr lang="zh-CN" altLang="en-US" sz="1100" dirty="0">
                <a:solidFill>
                  <a:schemeClr val="bg1"/>
                </a:solidFill>
              </a:rPr>
              <a:t>资源闲置方暂时让渡资源使用权给资源需求方去合理高效利用，并产生</a:t>
            </a:r>
            <a:r>
              <a:rPr lang="zh-CN" altLang="en-US" sz="1100" dirty="0" smtClean="0">
                <a:solidFill>
                  <a:schemeClr val="bg1"/>
                </a:solidFill>
              </a:rPr>
              <a:t>“协同效应”</a:t>
            </a:r>
            <a:r>
              <a:rPr lang="zh-CN" altLang="en-US" sz="1100" dirty="0" smtClean="0">
                <a:solidFill>
                  <a:schemeClr val="bg1"/>
                </a:solidFill>
                <a:cs typeface="+mn-ea"/>
                <a:sym typeface="+mn-lt"/>
              </a:rPr>
              <a:t>。</a:t>
            </a:r>
            <a:endParaRPr lang="zh-CN" altLang="en-US" sz="1100" dirty="0">
              <a:solidFill>
                <a:schemeClr val="bg1"/>
              </a:solidFill>
              <a:cs typeface="+mn-ea"/>
              <a:sym typeface="+mn-lt"/>
            </a:endParaRPr>
          </a:p>
        </p:txBody>
      </p:sp>
      <p:sp>
        <p:nvSpPr>
          <p:cNvPr id="15" name="矩形 14"/>
          <p:cNvSpPr/>
          <p:nvPr/>
        </p:nvSpPr>
        <p:spPr>
          <a:xfrm>
            <a:off x="4627183" y="4029561"/>
            <a:ext cx="1107996" cy="369332"/>
          </a:xfrm>
          <a:prstGeom prst="rect">
            <a:avLst/>
          </a:prstGeom>
        </p:spPr>
        <p:txBody>
          <a:bodyPr wrap="none">
            <a:spAutoFit/>
          </a:bodyPr>
          <a:lstStyle/>
          <a:p>
            <a:r>
              <a:rPr lang="zh-CN" altLang="en-US" sz="1800" b="1" dirty="0" smtClean="0">
                <a:solidFill>
                  <a:schemeClr val="bg1"/>
                </a:solidFill>
                <a:cs typeface="+mn-ea"/>
                <a:sym typeface="+mn-lt"/>
              </a:rPr>
              <a:t>共享经济</a:t>
            </a:r>
            <a:endParaRPr lang="zh-CN" altLang="en-US" sz="1800" b="1" dirty="0">
              <a:solidFill>
                <a:schemeClr val="bg1"/>
              </a:solidFill>
              <a:cs typeface="+mn-ea"/>
              <a:sym typeface="+mn-lt"/>
            </a:endParaRPr>
          </a:p>
        </p:txBody>
      </p:sp>
      <p:sp>
        <p:nvSpPr>
          <p:cNvPr id="16" name="文本框 8"/>
          <p:cNvSpPr txBox="1"/>
          <p:nvPr/>
        </p:nvSpPr>
        <p:spPr>
          <a:xfrm>
            <a:off x="8054420" y="4318806"/>
            <a:ext cx="2829851" cy="290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9585">
              <a:lnSpc>
                <a:spcPct val="130000"/>
              </a:lnSpc>
            </a:pPr>
            <a:r>
              <a:rPr lang="zh-CN" altLang="en-US" sz="1100" dirty="0">
                <a:solidFill>
                  <a:schemeClr val="bg1"/>
                </a:solidFill>
              </a:rPr>
              <a:t>总之，前途是光明的，道路是曲折的</a:t>
            </a:r>
            <a:endParaRPr lang="zh-CN" altLang="en-US" sz="1100" dirty="0">
              <a:solidFill>
                <a:schemeClr val="bg1"/>
              </a:solidFill>
              <a:cs typeface="+mn-ea"/>
              <a:sym typeface="+mn-lt"/>
            </a:endParaRPr>
          </a:p>
        </p:txBody>
      </p:sp>
      <p:sp>
        <p:nvSpPr>
          <p:cNvPr id="17" name="矩形 16"/>
          <p:cNvSpPr/>
          <p:nvPr/>
        </p:nvSpPr>
        <p:spPr>
          <a:xfrm>
            <a:off x="8054420" y="4024129"/>
            <a:ext cx="877163" cy="369332"/>
          </a:xfrm>
          <a:prstGeom prst="rect">
            <a:avLst/>
          </a:prstGeom>
        </p:spPr>
        <p:txBody>
          <a:bodyPr wrap="none">
            <a:spAutoFit/>
          </a:bodyPr>
          <a:lstStyle/>
          <a:p>
            <a:r>
              <a:rPr lang="zh-CN" altLang="en-US" sz="1800" b="1" dirty="0" smtClean="0">
                <a:solidFill>
                  <a:schemeClr val="bg1"/>
                </a:solidFill>
                <a:cs typeface="+mn-ea"/>
                <a:sym typeface="+mn-lt"/>
              </a:rPr>
              <a:t>未来？</a:t>
            </a:r>
            <a:endParaRPr lang="zh-CN" altLang="en-US" sz="1800" b="1" dirty="0">
              <a:solidFill>
                <a:schemeClr val="bg1"/>
              </a:solidFill>
              <a:cs typeface="+mn-ea"/>
              <a:sym typeface="+mn-lt"/>
            </a:endParaRPr>
          </a:p>
        </p:txBody>
      </p:sp>
      <p:pic>
        <p:nvPicPr>
          <p:cNvPr id="18" name="图片 17">
            <a:hlinkClick r:id="rId3"/>
          </p:cNvPr>
          <p:cNvPicPr>
            <a:picLocks noChangeAspect="1"/>
          </p:cNvPicPr>
          <p:nvPr>
            <p:custDataLst>
              <p:tags r:id="rId1"/>
            </p:custDataLst>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969871" y="6429224"/>
            <a:ext cx="1828800" cy="243840"/>
          </a:xfrm>
          <a:prstGeom prst="rect">
            <a:avLst/>
          </a:prstGeom>
        </p:spPr>
      </p:pic>
    </p:spTree>
    <p:extLst>
      <p:ext uri="{BB962C8B-B14F-4D97-AF65-F5344CB8AC3E}">
        <p14:creationId xmlns:p14="http://schemas.microsoft.com/office/powerpoint/2010/main" val="3798940843"/>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529630" y="390708"/>
            <a:ext cx="7132740" cy="523220"/>
          </a:xfrm>
        </p:spPr>
        <p:txBody>
          <a:bodyPr/>
          <a:lstStyle/>
          <a:p>
            <a:r>
              <a:rPr lang="en-US" altLang="zh-CN" dirty="0">
                <a:cs typeface="+mn-ea"/>
                <a:sym typeface="+mn-lt"/>
              </a:rPr>
              <a:t>Part </a:t>
            </a:r>
            <a:r>
              <a:rPr lang="en-US" altLang="zh-CN" dirty="0" smtClean="0">
                <a:cs typeface="+mn-ea"/>
                <a:sym typeface="+mn-lt"/>
              </a:rPr>
              <a:t>One </a:t>
            </a:r>
            <a:r>
              <a:rPr lang="zh-CN" altLang="en-US" dirty="0" smtClean="0">
                <a:cs typeface="+mn-ea"/>
                <a:sym typeface="+mn-lt"/>
              </a:rPr>
              <a:t>选题背景</a:t>
            </a:r>
            <a:endParaRPr lang="zh-CN" altLang="en-US" dirty="0">
              <a:cs typeface="+mn-ea"/>
              <a:sym typeface="+mn-lt"/>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899" y="1491589"/>
            <a:ext cx="6660292" cy="3801798"/>
          </a:xfrm>
          <a:prstGeom prst="rect">
            <a:avLst/>
          </a:prstGeom>
        </p:spPr>
      </p:pic>
      <p:sp>
        <p:nvSpPr>
          <p:cNvPr id="4" name="文本框 3"/>
          <p:cNvSpPr txBox="1"/>
          <p:nvPr/>
        </p:nvSpPr>
        <p:spPr>
          <a:xfrm>
            <a:off x="2837550" y="5323651"/>
            <a:ext cx="2492990" cy="492443"/>
          </a:xfrm>
          <a:prstGeom prst="rect">
            <a:avLst/>
          </a:prstGeom>
          <a:noFill/>
        </p:spPr>
        <p:txBody>
          <a:bodyPr wrap="none" rtlCol="0">
            <a:spAutoFit/>
          </a:bodyPr>
          <a:lstStyle/>
          <a:p>
            <a:pPr>
              <a:lnSpc>
                <a:spcPct val="130000"/>
              </a:lnSpc>
            </a:pPr>
            <a:r>
              <a:rPr lang="zh-CN" altLang="en-US" sz="2000" b="1" kern="0" dirty="0" smtClean="0">
                <a:cs typeface="+mn-ea"/>
                <a:sym typeface="+mn-lt"/>
              </a:rPr>
              <a:t>途家运营模式的尝试</a:t>
            </a:r>
            <a:endParaRPr lang="zh-CN" altLang="en-US" sz="2000" b="1" kern="0" dirty="0">
              <a:cs typeface="+mn-ea"/>
              <a:sym typeface="+mn-lt"/>
            </a:endParaRPr>
          </a:p>
        </p:txBody>
      </p:sp>
      <p:sp>
        <p:nvSpPr>
          <p:cNvPr id="5" name="文本框 4"/>
          <p:cNvSpPr txBox="1"/>
          <p:nvPr/>
        </p:nvSpPr>
        <p:spPr>
          <a:xfrm>
            <a:off x="7906646" y="4172006"/>
            <a:ext cx="3371774" cy="812530"/>
          </a:xfrm>
          <a:prstGeom prst="rect">
            <a:avLst/>
          </a:prstGeom>
          <a:noFill/>
        </p:spPr>
        <p:txBody>
          <a:bodyPr wrap="square" rtlCol="0">
            <a:spAutoFit/>
          </a:bodyPr>
          <a:lstStyle/>
          <a:p>
            <a:pPr>
              <a:lnSpc>
                <a:spcPct val="130000"/>
              </a:lnSpc>
              <a:spcBef>
                <a:spcPts val="600"/>
              </a:spcBef>
            </a:pPr>
            <a:r>
              <a:rPr lang="zh-CN" altLang="en-US" sz="1200" kern="0" dirty="0" smtClean="0">
                <a:cs typeface="+mn-ea"/>
                <a:sym typeface="+mn-lt"/>
              </a:rPr>
              <a:t>户外、旅游，这些与短租息息相关的领域，也有途家涉足的痕迹。能看出来，途家想做的，不仅是眼下的短租，这只是它的第一步棋。</a:t>
            </a:r>
            <a:endParaRPr lang="zh-CN" altLang="en-US" sz="1200" kern="0" dirty="0">
              <a:cs typeface="+mn-ea"/>
              <a:sym typeface="+mn-lt"/>
            </a:endParaRPr>
          </a:p>
        </p:txBody>
      </p:sp>
      <p:pic>
        <p:nvPicPr>
          <p:cNvPr id="10" name="图片 9">
            <a:hlinkClick r:id="rId4"/>
          </p:cNvPr>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9321800" y="6429224"/>
            <a:ext cx="1828800" cy="243840"/>
          </a:xfrm>
          <a:prstGeom prst="rect">
            <a:avLst/>
          </a:prstGeom>
        </p:spPr>
      </p:pic>
    </p:spTree>
    <p:extLst>
      <p:ext uri="{BB962C8B-B14F-4D97-AF65-F5344CB8AC3E}">
        <p14:creationId xmlns:p14="http://schemas.microsoft.com/office/powerpoint/2010/main" val="3416232024"/>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529630" y="390708"/>
            <a:ext cx="7132740" cy="523220"/>
          </a:xfrm>
        </p:spPr>
        <p:txBody>
          <a:bodyPr/>
          <a:lstStyle/>
          <a:p>
            <a:r>
              <a:rPr lang="en-US" altLang="zh-CN" dirty="0">
                <a:cs typeface="+mn-ea"/>
                <a:sym typeface="+mn-lt"/>
              </a:rPr>
              <a:t>Part </a:t>
            </a:r>
            <a:r>
              <a:rPr lang="en-US" altLang="zh-CN" dirty="0" smtClean="0">
                <a:cs typeface="+mn-ea"/>
                <a:sym typeface="+mn-lt"/>
              </a:rPr>
              <a:t>One </a:t>
            </a:r>
            <a:r>
              <a:rPr lang="zh-CN" altLang="en-US" dirty="0" smtClean="0">
                <a:cs typeface="+mn-ea"/>
                <a:sym typeface="+mn-lt"/>
              </a:rPr>
              <a:t>选题背景</a:t>
            </a:r>
            <a:endParaRPr lang="zh-CN" altLang="en-US" dirty="0">
              <a:cs typeface="+mn-ea"/>
              <a:sym typeface="+mn-lt"/>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6334" y="1491589"/>
            <a:ext cx="3675422" cy="3801798"/>
          </a:xfrm>
          <a:prstGeom prst="rect">
            <a:avLst/>
          </a:prstGeom>
        </p:spPr>
      </p:pic>
      <p:sp>
        <p:nvSpPr>
          <p:cNvPr id="4" name="文本框 3"/>
          <p:cNvSpPr txBox="1"/>
          <p:nvPr/>
        </p:nvSpPr>
        <p:spPr>
          <a:xfrm>
            <a:off x="2837550" y="5346392"/>
            <a:ext cx="2492990" cy="492443"/>
          </a:xfrm>
          <a:prstGeom prst="rect">
            <a:avLst/>
          </a:prstGeom>
          <a:noFill/>
        </p:spPr>
        <p:txBody>
          <a:bodyPr wrap="none" rtlCol="0">
            <a:spAutoFit/>
          </a:bodyPr>
          <a:lstStyle/>
          <a:p>
            <a:pPr>
              <a:lnSpc>
                <a:spcPct val="130000"/>
              </a:lnSpc>
            </a:pPr>
            <a:r>
              <a:rPr lang="zh-CN" altLang="en-US" sz="2000" b="1" kern="0" dirty="0" smtClean="0">
                <a:cs typeface="+mn-ea"/>
                <a:sym typeface="+mn-lt"/>
              </a:rPr>
              <a:t>途家运营模式的尝试</a:t>
            </a:r>
            <a:endParaRPr lang="zh-CN" altLang="en-US" sz="2000" b="1" kern="0" dirty="0">
              <a:cs typeface="+mn-ea"/>
              <a:sym typeface="+mn-lt"/>
            </a:endParaRPr>
          </a:p>
        </p:txBody>
      </p:sp>
      <p:sp>
        <p:nvSpPr>
          <p:cNvPr id="5" name="文本框 4"/>
          <p:cNvSpPr txBox="1"/>
          <p:nvPr/>
        </p:nvSpPr>
        <p:spPr>
          <a:xfrm>
            <a:off x="7906646" y="4172006"/>
            <a:ext cx="3371774" cy="812530"/>
          </a:xfrm>
          <a:prstGeom prst="rect">
            <a:avLst/>
          </a:prstGeom>
          <a:noFill/>
        </p:spPr>
        <p:txBody>
          <a:bodyPr wrap="square" rtlCol="0">
            <a:spAutoFit/>
          </a:bodyPr>
          <a:lstStyle/>
          <a:p>
            <a:pPr>
              <a:lnSpc>
                <a:spcPct val="130000"/>
              </a:lnSpc>
              <a:spcBef>
                <a:spcPts val="600"/>
              </a:spcBef>
            </a:pPr>
            <a:r>
              <a:rPr lang="zh-CN" altLang="en-US" sz="1200" kern="0" dirty="0" smtClean="0">
                <a:cs typeface="+mn-ea"/>
                <a:sym typeface="+mn-lt"/>
              </a:rPr>
              <a:t>户外、旅游，这些与短租息息相关的领域，也有途家涉足的痕迹。能看出来，途家想做的，不仅是眼下的短租，这只是它的第一步棋。</a:t>
            </a:r>
            <a:endParaRPr lang="zh-CN" altLang="en-US" sz="1200" kern="0" dirty="0">
              <a:cs typeface="+mn-ea"/>
              <a:sym typeface="+mn-lt"/>
            </a:endParaRPr>
          </a:p>
        </p:txBody>
      </p:sp>
      <p:pic>
        <p:nvPicPr>
          <p:cNvPr id="10" name="图片 9">
            <a:hlinkClick r:id="rId4"/>
          </p:cNvPr>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9321800" y="6429224"/>
            <a:ext cx="1828800" cy="243840"/>
          </a:xfrm>
          <a:prstGeom prst="rect">
            <a:avLst/>
          </a:prstGeom>
        </p:spPr>
      </p:pic>
    </p:spTree>
    <p:extLst>
      <p:ext uri="{BB962C8B-B14F-4D97-AF65-F5344CB8AC3E}">
        <p14:creationId xmlns:p14="http://schemas.microsoft.com/office/powerpoint/2010/main" val="248094691"/>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cs typeface="+mn-ea"/>
                <a:sym typeface="+mn-lt"/>
              </a:rPr>
              <a:t>02 </a:t>
            </a:r>
            <a:r>
              <a:rPr lang="zh-CN" altLang="en-US" dirty="0" smtClean="0">
                <a:cs typeface="+mn-ea"/>
                <a:sym typeface="+mn-lt"/>
              </a:rPr>
              <a:t>相关技术介绍</a:t>
            </a:r>
            <a:endParaRPr lang="zh-CN" altLang="en-US" dirty="0">
              <a:cs typeface="+mn-ea"/>
              <a:sym typeface="+mn-lt"/>
            </a:endParaRPr>
          </a:p>
        </p:txBody>
      </p:sp>
      <p:pic>
        <p:nvPicPr>
          <p:cNvPr id="3" name="图片 2">
            <a:hlinkClick r:id="rId3"/>
          </p:cNvPr>
          <p:cNvPicPr>
            <a:picLocks noChangeAspect="1"/>
          </p:cNvPicPr>
          <p:nvPr>
            <p:custDataLst>
              <p:tags r:id="rId1"/>
            </p:custDataLst>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81600" y="6429224"/>
            <a:ext cx="1828800" cy="243840"/>
          </a:xfrm>
          <a:prstGeom prst="rect">
            <a:avLst/>
          </a:prstGeom>
        </p:spPr>
      </p:pic>
    </p:spTree>
    <p:extLst>
      <p:ext uri="{BB962C8B-B14F-4D97-AF65-F5344CB8AC3E}">
        <p14:creationId xmlns:p14="http://schemas.microsoft.com/office/powerpoint/2010/main" val="1393411531"/>
      </p:ext>
    </p:extLst>
  </p:cSld>
  <p:clrMapOvr>
    <a:masterClrMapping/>
  </p:clrMapOvr>
  <p:transition spd="slow">
    <p:push dir="u"/>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10.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11.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12.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13.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14.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2.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3.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4.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5.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6.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7.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8.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ags/tag9.xml><?xml version="1.0" encoding="utf-8"?>
<p:tagLst xmlns:a="http://schemas.openxmlformats.org/drawingml/2006/main" xmlns:r="http://schemas.openxmlformats.org/officeDocument/2006/relationships" xmlns:p="http://schemas.openxmlformats.org/presentationml/2006/main">
  <p:tag name="NORDRI TOOLS WATERMARK" val="fzv42tnd"/>
</p:tagLst>
</file>

<file path=ppt/theme/theme1.xml><?xml version="1.0" encoding="utf-8"?>
<a:theme xmlns:a="http://schemas.openxmlformats.org/drawingml/2006/main" name="模板页面">
  <a:themeElements>
    <a:clrScheme name="稳重灰黑">
      <a:dk1>
        <a:srgbClr val="000000"/>
      </a:dk1>
      <a:lt1>
        <a:srgbClr val="FFFFFF"/>
      </a:lt1>
      <a:dk2>
        <a:srgbClr val="000000"/>
      </a:dk2>
      <a:lt2>
        <a:srgbClr val="FFFFFF"/>
      </a:lt2>
      <a:accent1>
        <a:srgbClr val="BEAA87"/>
      </a:accent1>
      <a:accent2>
        <a:srgbClr val="282828"/>
      </a:accent2>
      <a:accent3>
        <a:srgbClr val="F5F4F2"/>
      </a:accent3>
      <a:accent4>
        <a:srgbClr val="FFC000"/>
      </a:accent4>
      <a:accent5>
        <a:srgbClr val="4472C4"/>
      </a:accent5>
      <a:accent6>
        <a:srgbClr val="70AD47"/>
      </a:accent6>
      <a:hlink>
        <a:srgbClr val="0563C1"/>
      </a:hlink>
      <a:folHlink>
        <a:srgbClr val="954F72"/>
      </a:folHlink>
    </a:clrScheme>
    <a:fontScheme name="Temp">
      <a:majorFont>
        <a:latin typeface="Segoe UI"/>
        <a:ea typeface="微软雅黑"/>
        <a:cs typeface=""/>
      </a:majorFont>
      <a:minorFont>
        <a:latin typeface="Segoe U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392</TotalTime>
  <Words>808</Words>
  <Application>Microsoft Office PowerPoint</Application>
  <PresentationFormat>宽屏</PresentationFormat>
  <Paragraphs>79</Paragraphs>
  <Slides>19</Slides>
  <Notes>0</Notes>
  <HiddenSlides>0</HiddenSlides>
  <MMClips>0</MMClips>
  <ScaleCrop>false</ScaleCrop>
  <HeadingPairs>
    <vt:vector size="8" baseType="variant">
      <vt:variant>
        <vt:lpstr>已用的字体</vt:lpstr>
      </vt:variant>
      <vt:variant>
        <vt:i4>6</vt:i4>
      </vt:variant>
      <vt:variant>
        <vt:lpstr>主题</vt:lpstr>
      </vt:variant>
      <vt:variant>
        <vt:i4>2</vt:i4>
      </vt:variant>
      <vt:variant>
        <vt:lpstr>嵌入 OLE 服务器</vt:lpstr>
      </vt:variant>
      <vt:variant>
        <vt:i4>1</vt:i4>
      </vt:variant>
      <vt:variant>
        <vt:lpstr>幻灯片标题</vt:lpstr>
      </vt:variant>
      <vt:variant>
        <vt:i4>19</vt:i4>
      </vt:variant>
    </vt:vector>
  </HeadingPairs>
  <TitlesOfParts>
    <vt:vector size="28" baseType="lpstr">
      <vt:lpstr>微软雅黑</vt:lpstr>
      <vt:lpstr>Arial</vt:lpstr>
      <vt:lpstr>Century Gothic</vt:lpstr>
      <vt:lpstr>Segoe UI</vt:lpstr>
      <vt:lpstr>Segoe UI Light</vt:lpstr>
      <vt:lpstr>Wingdings</vt:lpstr>
      <vt:lpstr>模板页面</vt:lpstr>
      <vt:lpstr>OfficePLUS</vt:lpstr>
      <vt:lpstr>Microsoft Visio 绘图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文良</cp:lastModifiedBy>
  <cp:revision>63</cp:revision>
  <dcterms:created xsi:type="dcterms:W3CDTF">2015-08-18T02:51:41Z</dcterms:created>
  <dcterms:modified xsi:type="dcterms:W3CDTF">2017-04-24T16:24:48Z</dcterms:modified>
  <cp:category/>
</cp:coreProperties>
</file>

<file path=docProps/thumbnail.jpeg>
</file>